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1019" r:id="rId2"/>
    <p:sldId id="1460" r:id="rId3"/>
    <p:sldId id="1728" r:id="rId4"/>
    <p:sldId id="1648" r:id="rId5"/>
    <p:sldId id="1649" r:id="rId6"/>
    <p:sldId id="1734" r:id="rId7"/>
    <p:sldId id="1735" r:id="rId8"/>
    <p:sldId id="1736" r:id="rId9"/>
    <p:sldId id="1737" r:id="rId10"/>
    <p:sldId id="1738" r:id="rId11"/>
    <p:sldId id="1726" r:id="rId12"/>
    <p:sldId id="1758" r:id="rId13"/>
    <p:sldId id="1759" r:id="rId14"/>
    <p:sldId id="1760" r:id="rId15"/>
    <p:sldId id="1761" r:id="rId16"/>
    <p:sldId id="1762" r:id="rId17"/>
    <p:sldId id="1763" r:id="rId18"/>
    <p:sldId id="1764" r:id="rId19"/>
    <p:sldId id="1765" r:id="rId20"/>
    <p:sldId id="1727" r:id="rId21"/>
    <p:sldId id="1766" r:id="rId22"/>
    <p:sldId id="1666" r:id="rId23"/>
    <p:sldId id="1767" r:id="rId24"/>
    <p:sldId id="1768" r:id="rId25"/>
    <p:sldId id="1785" r:id="rId26"/>
    <p:sldId id="1669" r:id="rId27"/>
    <p:sldId id="1700" r:id="rId28"/>
    <p:sldId id="1670" r:id="rId29"/>
    <p:sldId id="1769" r:id="rId30"/>
    <p:sldId id="1701" r:id="rId31"/>
    <p:sldId id="1702" r:id="rId32"/>
    <p:sldId id="1703" r:id="rId33"/>
    <p:sldId id="1704" r:id="rId34"/>
    <p:sldId id="1675" r:id="rId35"/>
    <p:sldId id="1676" r:id="rId36"/>
    <p:sldId id="1771" r:id="rId37"/>
    <p:sldId id="1673" r:id="rId38"/>
    <p:sldId id="1792" r:id="rId39"/>
    <p:sldId id="1779" r:id="rId40"/>
    <p:sldId id="1682" r:id="rId41"/>
    <p:sldId id="1783" r:id="rId42"/>
    <p:sldId id="1711" r:id="rId43"/>
    <p:sldId id="1712" r:id="rId44"/>
    <p:sldId id="1713" r:id="rId45"/>
    <p:sldId id="1714" r:id="rId46"/>
    <p:sldId id="1715" r:id="rId47"/>
    <p:sldId id="1679" r:id="rId48"/>
    <p:sldId id="1780" r:id="rId49"/>
    <p:sldId id="1781" r:id="rId50"/>
    <p:sldId id="1782" r:id="rId51"/>
  </p:sldIdLst>
  <p:sldSz cx="10058400" cy="7772400"/>
  <p:notesSz cx="6985000" cy="9283700"/>
  <p:defaultTextStyle>
    <a:defPPr>
      <a:defRPr lang="en-US"/>
    </a:defPPr>
    <a:lvl1pPr algn="l" rtl="0" fontAlgn="base">
      <a:spcBef>
        <a:spcPct val="0"/>
      </a:spcBef>
      <a:spcAft>
        <a:spcPct val="0"/>
      </a:spcAft>
      <a:defRPr kumimoji="1" sz="1200" b="1" i="1" kern="1200">
        <a:solidFill>
          <a:schemeClr val="tx1"/>
        </a:solidFill>
        <a:latin typeface="Arial Narrow" pitchFamily="34" charset="0"/>
        <a:ea typeface="宋体" charset="-122"/>
        <a:cs typeface="+mn-cs"/>
      </a:defRPr>
    </a:lvl1pPr>
    <a:lvl2pPr marL="457200" algn="l" rtl="0" fontAlgn="base">
      <a:spcBef>
        <a:spcPct val="0"/>
      </a:spcBef>
      <a:spcAft>
        <a:spcPct val="0"/>
      </a:spcAft>
      <a:defRPr kumimoji="1" sz="1200" b="1" i="1" kern="1200">
        <a:solidFill>
          <a:schemeClr val="tx1"/>
        </a:solidFill>
        <a:latin typeface="Arial Narrow" pitchFamily="34" charset="0"/>
        <a:ea typeface="宋体" charset="-122"/>
        <a:cs typeface="+mn-cs"/>
      </a:defRPr>
    </a:lvl2pPr>
    <a:lvl3pPr marL="914400" algn="l" rtl="0" fontAlgn="base">
      <a:spcBef>
        <a:spcPct val="0"/>
      </a:spcBef>
      <a:spcAft>
        <a:spcPct val="0"/>
      </a:spcAft>
      <a:defRPr kumimoji="1" sz="1200" b="1" i="1" kern="1200">
        <a:solidFill>
          <a:schemeClr val="tx1"/>
        </a:solidFill>
        <a:latin typeface="Arial Narrow" pitchFamily="34" charset="0"/>
        <a:ea typeface="宋体" charset="-122"/>
        <a:cs typeface="+mn-cs"/>
      </a:defRPr>
    </a:lvl3pPr>
    <a:lvl4pPr marL="1371600" algn="l" rtl="0" fontAlgn="base">
      <a:spcBef>
        <a:spcPct val="0"/>
      </a:spcBef>
      <a:spcAft>
        <a:spcPct val="0"/>
      </a:spcAft>
      <a:defRPr kumimoji="1" sz="1200" b="1" i="1" kern="1200">
        <a:solidFill>
          <a:schemeClr val="tx1"/>
        </a:solidFill>
        <a:latin typeface="Arial Narrow" pitchFamily="34" charset="0"/>
        <a:ea typeface="宋体" charset="-122"/>
        <a:cs typeface="+mn-cs"/>
      </a:defRPr>
    </a:lvl4pPr>
    <a:lvl5pPr marL="1828800" algn="l" rtl="0" fontAlgn="base">
      <a:spcBef>
        <a:spcPct val="0"/>
      </a:spcBef>
      <a:spcAft>
        <a:spcPct val="0"/>
      </a:spcAft>
      <a:defRPr kumimoji="1" sz="1200" b="1" i="1" kern="1200">
        <a:solidFill>
          <a:schemeClr val="tx1"/>
        </a:solidFill>
        <a:latin typeface="Arial Narrow" pitchFamily="34" charset="0"/>
        <a:ea typeface="宋体" charset="-122"/>
        <a:cs typeface="+mn-cs"/>
      </a:defRPr>
    </a:lvl5pPr>
    <a:lvl6pPr marL="2286000" algn="l" defTabSz="914400" rtl="0" eaLnBrk="1" latinLnBrk="0" hangingPunct="1">
      <a:defRPr kumimoji="1" sz="1200" b="1" i="1" kern="1200">
        <a:solidFill>
          <a:schemeClr val="tx1"/>
        </a:solidFill>
        <a:latin typeface="Arial Narrow" pitchFamily="34" charset="0"/>
        <a:ea typeface="宋体" charset="-122"/>
        <a:cs typeface="+mn-cs"/>
      </a:defRPr>
    </a:lvl6pPr>
    <a:lvl7pPr marL="2743200" algn="l" defTabSz="914400" rtl="0" eaLnBrk="1" latinLnBrk="0" hangingPunct="1">
      <a:defRPr kumimoji="1" sz="1200" b="1" i="1" kern="1200">
        <a:solidFill>
          <a:schemeClr val="tx1"/>
        </a:solidFill>
        <a:latin typeface="Arial Narrow" pitchFamily="34" charset="0"/>
        <a:ea typeface="宋体" charset="-122"/>
        <a:cs typeface="+mn-cs"/>
      </a:defRPr>
    </a:lvl7pPr>
    <a:lvl8pPr marL="3200400" algn="l" defTabSz="914400" rtl="0" eaLnBrk="1" latinLnBrk="0" hangingPunct="1">
      <a:defRPr kumimoji="1" sz="1200" b="1" i="1" kern="1200">
        <a:solidFill>
          <a:schemeClr val="tx1"/>
        </a:solidFill>
        <a:latin typeface="Arial Narrow" pitchFamily="34" charset="0"/>
        <a:ea typeface="宋体" charset="-122"/>
        <a:cs typeface="+mn-cs"/>
      </a:defRPr>
    </a:lvl8pPr>
    <a:lvl9pPr marL="3657600" algn="l" defTabSz="914400" rtl="0" eaLnBrk="1" latinLnBrk="0" hangingPunct="1">
      <a:defRPr kumimoji="1" sz="1200" b="1" i="1" kern="1200">
        <a:solidFill>
          <a:schemeClr val="tx1"/>
        </a:solidFill>
        <a:latin typeface="Arial Narrow"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CC"/>
    <a:srgbClr val="FFFFD1"/>
    <a:srgbClr val="77879D"/>
    <a:srgbClr val="9DA9B9"/>
    <a:srgbClr val="CBC7BD"/>
    <a:srgbClr val="FFCC00"/>
    <a:srgbClr val="FF00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95277" autoAdjust="0"/>
  </p:normalViewPr>
  <p:slideViewPr>
    <p:cSldViewPr snapToGrid="0">
      <p:cViewPr varScale="1">
        <p:scale>
          <a:sx n="63" d="100"/>
          <a:sy n="63" d="100"/>
        </p:scale>
        <p:origin x="-1182" y="-10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2" d="100"/>
          <a:sy n="52" d="100"/>
        </p:scale>
        <p:origin x="-1836" y="-10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3027363" cy="460375"/>
          </a:xfrm>
          <a:prstGeom prst="rect">
            <a:avLst/>
          </a:prstGeom>
          <a:noFill/>
          <a:ln w="9525">
            <a:noFill/>
            <a:miter lim="800000"/>
            <a:headEnd/>
            <a:tailEnd/>
          </a:ln>
          <a:effectLst/>
        </p:spPr>
        <p:txBody>
          <a:bodyPr vert="horz" wrap="square" lIns="92589" tIns="46294" rIns="92589" bIns="46294" numCol="1" anchor="t" anchorCtr="0" compatLnSpc="1">
            <a:prstTxWarp prst="textNoShape">
              <a:avLst/>
            </a:prstTxWarp>
          </a:bodyPr>
          <a:lstStyle>
            <a:lvl1pP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217091" name="Rectangle 3"/>
          <p:cNvSpPr>
            <a:spLocks noGrp="1" noChangeArrowheads="1"/>
          </p:cNvSpPr>
          <p:nvPr>
            <p:ph type="dt" sz="quarter" idx="1"/>
          </p:nvPr>
        </p:nvSpPr>
        <p:spPr bwMode="auto">
          <a:xfrm>
            <a:off x="3957638" y="0"/>
            <a:ext cx="3027362" cy="460375"/>
          </a:xfrm>
          <a:prstGeom prst="rect">
            <a:avLst/>
          </a:prstGeom>
          <a:noFill/>
          <a:ln w="9525">
            <a:noFill/>
            <a:miter lim="800000"/>
            <a:headEnd/>
            <a:tailEnd/>
          </a:ln>
          <a:effectLst/>
        </p:spPr>
        <p:txBody>
          <a:bodyPr vert="horz" wrap="square" lIns="92589" tIns="46294" rIns="92589" bIns="46294" numCol="1" anchor="t" anchorCtr="0" compatLnSpc="1">
            <a:prstTxWarp prst="textNoShape">
              <a:avLst/>
            </a:prstTxWarp>
          </a:bodyPr>
          <a:lstStyle>
            <a:lvl1pPr algn="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217092" name="Rectangle 4"/>
          <p:cNvSpPr>
            <a:spLocks noGrp="1" noChangeArrowheads="1"/>
          </p:cNvSpPr>
          <p:nvPr>
            <p:ph type="ftr" sz="quarter" idx="2"/>
          </p:nvPr>
        </p:nvSpPr>
        <p:spPr bwMode="auto">
          <a:xfrm>
            <a:off x="0" y="8842375"/>
            <a:ext cx="3027363" cy="463550"/>
          </a:xfrm>
          <a:prstGeom prst="rect">
            <a:avLst/>
          </a:prstGeom>
          <a:noFill/>
          <a:ln w="9525">
            <a:noFill/>
            <a:miter lim="800000"/>
            <a:headEnd/>
            <a:tailEnd/>
          </a:ln>
          <a:effectLst/>
        </p:spPr>
        <p:txBody>
          <a:bodyPr vert="horz" wrap="square" lIns="92589" tIns="46294" rIns="92589" bIns="46294" numCol="1" anchor="b" anchorCtr="0" compatLnSpc="1">
            <a:prstTxWarp prst="textNoShape">
              <a:avLst/>
            </a:prstTxWarp>
          </a:bodyPr>
          <a:lstStyle>
            <a:lvl1pP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217093" name="Rectangle 5"/>
          <p:cNvSpPr>
            <a:spLocks noGrp="1" noChangeArrowheads="1"/>
          </p:cNvSpPr>
          <p:nvPr>
            <p:ph type="sldNum" sz="quarter" idx="3"/>
          </p:nvPr>
        </p:nvSpPr>
        <p:spPr bwMode="auto">
          <a:xfrm>
            <a:off x="3957638" y="8842375"/>
            <a:ext cx="3027362" cy="463550"/>
          </a:xfrm>
          <a:prstGeom prst="rect">
            <a:avLst/>
          </a:prstGeom>
          <a:noFill/>
          <a:ln w="9525">
            <a:noFill/>
            <a:miter lim="800000"/>
            <a:headEnd/>
            <a:tailEnd/>
          </a:ln>
          <a:effectLst/>
        </p:spPr>
        <p:txBody>
          <a:bodyPr vert="horz" wrap="square" lIns="92589" tIns="46294" rIns="92589" bIns="46294" numCol="1" anchor="b" anchorCtr="0" compatLnSpc="1">
            <a:prstTxWarp prst="textNoShape">
              <a:avLst/>
            </a:prstTxWarp>
          </a:bodyPr>
          <a:lstStyle>
            <a:lvl1pPr algn="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fld id="{D872DFDB-1FC5-4819-B4A9-988C5D82099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9219" name="Rectangle 3"/>
          <p:cNvSpPr>
            <a:spLocks noGrp="1" noChangeArrowheads="1"/>
          </p:cNvSpPr>
          <p:nvPr>
            <p:ph type="dt" idx="1"/>
          </p:nvPr>
        </p:nvSpPr>
        <p:spPr bwMode="auto">
          <a:xfrm>
            <a:off x="3957638" y="0"/>
            <a:ext cx="3027362" cy="4651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241425" y="693738"/>
            <a:ext cx="4510088"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28688" y="4410075"/>
            <a:ext cx="5127625" cy="4179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9222" name="Rectangle 6"/>
          <p:cNvSpPr>
            <a:spLocks noGrp="1" noChangeArrowheads="1"/>
          </p:cNvSpPr>
          <p:nvPr>
            <p:ph type="ftr" sz="quarter" idx="4"/>
          </p:nvPr>
        </p:nvSpPr>
        <p:spPr bwMode="auto">
          <a:xfrm>
            <a:off x="0" y="8818563"/>
            <a:ext cx="3027363" cy="4651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endParaRPr lang="en-US" altLang="zh-CN"/>
          </a:p>
        </p:txBody>
      </p:sp>
      <p:sp>
        <p:nvSpPr>
          <p:cNvPr id="9223" name="Rectangle 7"/>
          <p:cNvSpPr>
            <a:spLocks noGrp="1" noChangeArrowheads="1"/>
          </p:cNvSpPr>
          <p:nvPr>
            <p:ph type="sldNum" sz="quarter" idx="5"/>
          </p:nvPr>
        </p:nvSpPr>
        <p:spPr bwMode="auto">
          <a:xfrm>
            <a:off x="3957638" y="8818563"/>
            <a:ext cx="3027362" cy="4651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23925" eaLnBrk="0" hangingPunct="0">
              <a:spcBef>
                <a:spcPct val="20000"/>
              </a:spcBef>
              <a:buClr>
                <a:schemeClr val="bg2"/>
              </a:buClr>
              <a:buSzPct val="75000"/>
              <a:buFont typeface="Wingdings" pitchFamily="2" charset="2"/>
              <a:buNone/>
              <a:defRPr b="0" i="0">
                <a:effectLst>
                  <a:outerShdw blurRad="38100" dist="38100" dir="2700000" algn="tl">
                    <a:srgbClr val="C0C0C0"/>
                  </a:outerShdw>
                </a:effectLst>
                <a:latin typeface="Futura Lt BT" pitchFamily="34" charset="0"/>
              </a:defRPr>
            </a:lvl1pPr>
          </a:lstStyle>
          <a:p>
            <a:pPr>
              <a:defRPr/>
            </a:pPr>
            <a:fld id="{947F948E-3D2D-45BE-B755-C1C20D34D97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9F97D5-0DBD-4802-836E-2BCC43DE11BD}" type="slidenum">
              <a:rPr lang="zh-CN" altLang="en-US"/>
              <a:pPr>
                <a:defRPr/>
              </a:pPr>
              <a:t>1</a:t>
            </a:fld>
            <a:endParaRPr lang="en-US" altLang="zh-CN"/>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1239838" y="693738"/>
            <a:ext cx="4511675" cy="3486150"/>
          </a:xfrm>
          <a:ln/>
        </p:spPr>
      </p:sp>
      <p:sp>
        <p:nvSpPr>
          <p:cNvPr id="45058"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239838" y="693738"/>
            <a:ext cx="4511675" cy="3486150"/>
          </a:xfrm>
          <a:ln/>
        </p:spPr>
      </p:sp>
      <p:sp>
        <p:nvSpPr>
          <p:cNvPr id="47106"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239838" y="693738"/>
            <a:ext cx="4511675" cy="3486150"/>
          </a:xfrm>
          <a:ln/>
        </p:spPr>
      </p:sp>
      <p:sp>
        <p:nvSpPr>
          <p:cNvPr id="49154"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243013" y="693738"/>
            <a:ext cx="4510087" cy="3486150"/>
          </a:xfrm>
          <a:ln/>
        </p:spPr>
      </p:sp>
      <p:sp>
        <p:nvSpPr>
          <p:cNvPr id="51202"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243013" y="693738"/>
            <a:ext cx="4510087" cy="3486150"/>
          </a:xfrm>
          <a:ln/>
        </p:spPr>
      </p:sp>
      <p:sp>
        <p:nvSpPr>
          <p:cNvPr id="68610"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3985D54E-358C-469B-8EE2-951F1D3D1E2D}"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28</a:t>
            </a:fld>
            <a:endParaRPr lang="en-US" altLang="zh-CN" b="0" i="0">
              <a:effectLst>
                <a:outerShdw blurRad="38100" dist="38100" dir="2700000" algn="tl">
                  <a:srgbClr val="C0C0C0"/>
                </a:outerShdw>
              </a:effectLst>
              <a:latin typeface="Futura Lt BT" pitchFamily="34" charset="0"/>
            </a:endParaRPr>
          </a:p>
        </p:txBody>
      </p:sp>
      <p:sp>
        <p:nvSpPr>
          <p:cNvPr id="70658" name="Rectangle 2"/>
          <p:cNvSpPr>
            <a:spLocks noGrp="1" noRot="1" noChangeAspect="1" noChangeArrowheads="1" noTextEdit="1"/>
          </p:cNvSpPr>
          <p:nvPr>
            <p:ph type="sldImg"/>
          </p:nvPr>
        </p:nvSpPr>
        <p:spPr>
          <a:xfrm>
            <a:off x="1239838" y="692150"/>
            <a:ext cx="4514850" cy="3487738"/>
          </a:xfrm>
          <a:ln/>
        </p:spPr>
      </p:sp>
      <p:sp>
        <p:nvSpPr>
          <p:cNvPr id="70659"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884238" eaLnBrk="0" hangingPunct="0">
              <a:spcBef>
                <a:spcPct val="20000"/>
              </a:spcBef>
              <a:buClr>
                <a:schemeClr val="bg2"/>
              </a:buClr>
              <a:buSzPct val="75000"/>
              <a:buFont typeface="Wingdings" pitchFamily="2" charset="2"/>
              <a:buNone/>
              <a:defRPr/>
            </a:pPr>
            <a:fld id="{AD3F6A6C-EC5B-4148-BAFA-F703C225B11D}" type="slidenum">
              <a:rPr lang="zh-CN" altLang="en-US" sz="1100" i="0">
                <a:effectLst>
                  <a:outerShdw blurRad="38100" dist="38100" dir="2700000" algn="tl">
                    <a:srgbClr val="C0C0C0"/>
                  </a:outerShdw>
                </a:effectLst>
                <a:latin typeface="Futura Lt BT" pitchFamily="34" charset="0"/>
              </a:rPr>
              <a:pPr algn="r" defTabSz="884238" eaLnBrk="0" hangingPunct="0">
                <a:spcBef>
                  <a:spcPct val="20000"/>
                </a:spcBef>
                <a:buClr>
                  <a:schemeClr val="bg2"/>
                </a:buClr>
                <a:buSzPct val="75000"/>
                <a:buFont typeface="Wingdings" pitchFamily="2" charset="2"/>
                <a:buNone/>
                <a:defRPr/>
              </a:pPr>
              <a:t>29</a:t>
            </a:fld>
            <a:endParaRPr lang="en-US" altLang="zh-CN" sz="1100" i="0">
              <a:effectLst>
                <a:outerShdw blurRad="38100" dist="38100" dir="2700000" algn="tl">
                  <a:srgbClr val="C0C0C0"/>
                </a:outerShdw>
              </a:effectLst>
              <a:latin typeface="Futura Lt BT" pitchFamily="34" charset="0"/>
            </a:endParaRPr>
          </a:p>
        </p:txBody>
      </p:sp>
      <p:sp>
        <p:nvSpPr>
          <p:cNvPr id="72706" name="Rectangle 2"/>
          <p:cNvSpPr>
            <a:spLocks noGrp="1" noRot="1" noChangeAspect="1" noChangeArrowheads="1" noTextEdit="1"/>
          </p:cNvSpPr>
          <p:nvPr>
            <p:ph type="sldImg"/>
          </p:nvPr>
        </p:nvSpPr>
        <p:spPr>
          <a:xfrm>
            <a:off x="1241425" y="692150"/>
            <a:ext cx="4513263" cy="3487738"/>
          </a:xfrm>
          <a:ln/>
        </p:spPr>
      </p:sp>
      <p:sp>
        <p:nvSpPr>
          <p:cNvPr id="72707"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54A8B698-617C-45BA-9036-9358D45E6CF6}"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30</a:t>
            </a:fld>
            <a:endParaRPr lang="en-US" altLang="zh-CN" b="0" i="0">
              <a:effectLst>
                <a:outerShdw blurRad="38100" dist="38100" dir="2700000" algn="tl">
                  <a:srgbClr val="C0C0C0"/>
                </a:outerShdw>
              </a:effectLst>
              <a:latin typeface="Futura Lt BT" pitchFamily="34" charset="0"/>
            </a:endParaRPr>
          </a:p>
        </p:txBody>
      </p:sp>
      <p:sp>
        <p:nvSpPr>
          <p:cNvPr id="74754" name="Rectangle 2"/>
          <p:cNvSpPr>
            <a:spLocks noGrp="1" noRot="1" noChangeAspect="1" noChangeArrowheads="1" noTextEdit="1"/>
          </p:cNvSpPr>
          <p:nvPr>
            <p:ph type="sldImg"/>
          </p:nvPr>
        </p:nvSpPr>
        <p:spPr>
          <a:xfrm>
            <a:off x="1239838" y="692150"/>
            <a:ext cx="4514850" cy="3487738"/>
          </a:xfrm>
          <a:ln/>
        </p:spPr>
      </p:sp>
      <p:sp>
        <p:nvSpPr>
          <p:cNvPr id="74755"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59DB4C8C-CA47-4C36-8477-1AAAD9EEC591}"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31</a:t>
            </a:fld>
            <a:endParaRPr lang="en-US" altLang="zh-CN" b="0" i="0">
              <a:effectLst>
                <a:outerShdw blurRad="38100" dist="38100" dir="2700000" algn="tl">
                  <a:srgbClr val="C0C0C0"/>
                </a:outerShdw>
              </a:effectLst>
              <a:latin typeface="Futura Lt BT" pitchFamily="34" charset="0"/>
            </a:endParaRPr>
          </a:p>
        </p:txBody>
      </p:sp>
      <p:sp>
        <p:nvSpPr>
          <p:cNvPr id="76802" name="Rectangle 2"/>
          <p:cNvSpPr>
            <a:spLocks noGrp="1" noRot="1" noChangeAspect="1" noChangeArrowheads="1" noTextEdit="1"/>
          </p:cNvSpPr>
          <p:nvPr>
            <p:ph type="sldImg"/>
          </p:nvPr>
        </p:nvSpPr>
        <p:spPr>
          <a:xfrm>
            <a:off x="1239838" y="692150"/>
            <a:ext cx="4514850" cy="3487738"/>
          </a:xfrm>
          <a:ln/>
        </p:spPr>
      </p:sp>
      <p:sp>
        <p:nvSpPr>
          <p:cNvPr id="76803"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noTextEdit="1"/>
          </p:cNvSpPr>
          <p:nvPr>
            <p:ph type="sldImg"/>
          </p:nvPr>
        </p:nvSpPr>
        <p:spPr>
          <a:ln/>
        </p:spPr>
      </p:sp>
      <p:sp>
        <p:nvSpPr>
          <p:cNvPr id="79874" name="备注占位符 2"/>
          <p:cNvSpPr>
            <a:spLocks noGrp="1"/>
          </p:cNvSpPr>
          <p:nvPr>
            <p:ph type="body" idx="1"/>
          </p:nvPr>
        </p:nvSpPr>
        <p:spPr>
          <a:noFill/>
          <a:ln/>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381701E3-AFBB-45A1-A53F-7D0484DED03F}" type="slidenum">
              <a:rPr lang="zh-CN" altLang="en-US"/>
              <a:pPr>
                <a:defRPr/>
              </a:pPr>
              <a:t>33</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zh-CN" altLang="en-US" smtClean="0"/>
          </a:p>
        </p:txBody>
      </p:sp>
      <p:sp>
        <p:nvSpPr>
          <p:cNvPr id="4" name="Slide Number Placeholder 3"/>
          <p:cNvSpPr>
            <a:spLocks noGrp="1"/>
          </p:cNvSpPr>
          <p:nvPr>
            <p:ph type="sldNum" sz="quarter" idx="5"/>
          </p:nvPr>
        </p:nvSpPr>
        <p:spPr/>
        <p:txBody>
          <a:bodyPr/>
          <a:lstStyle/>
          <a:p>
            <a:pPr>
              <a:defRPr/>
            </a:pPr>
            <a:fld id="{CF5FDC98-19EC-4FE9-B1CC-7DE066C9C512}" type="slidenum">
              <a:rPr lang="zh-CN" altLang="en-US"/>
              <a:pPr>
                <a:defRPr/>
              </a:pPr>
              <a:t>4</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565AB94F-2755-41C8-9D82-139A99C714E8}"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34</a:t>
            </a:fld>
            <a:endParaRPr lang="en-US" altLang="zh-CN" b="0" i="0">
              <a:effectLst>
                <a:outerShdw blurRad="38100" dist="38100" dir="2700000" algn="tl">
                  <a:srgbClr val="C0C0C0"/>
                </a:outerShdw>
              </a:effectLst>
              <a:latin typeface="Futura Lt BT" pitchFamily="34" charset="0"/>
            </a:endParaRPr>
          </a:p>
        </p:txBody>
      </p:sp>
      <p:sp>
        <p:nvSpPr>
          <p:cNvPr id="81922" name="Rectangle 2"/>
          <p:cNvSpPr>
            <a:spLocks noGrp="1" noRot="1" noChangeAspect="1" noChangeArrowheads="1" noTextEdit="1"/>
          </p:cNvSpPr>
          <p:nvPr>
            <p:ph type="sldImg"/>
          </p:nvPr>
        </p:nvSpPr>
        <p:spPr>
          <a:xfrm>
            <a:off x="1239838" y="692150"/>
            <a:ext cx="4514850" cy="3487738"/>
          </a:xfrm>
          <a:ln/>
        </p:spPr>
      </p:sp>
      <p:sp>
        <p:nvSpPr>
          <p:cNvPr id="81923"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35DC48EA-C177-4C5C-B0D3-B55696372D53}"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35</a:t>
            </a:fld>
            <a:endParaRPr lang="en-US" altLang="zh-CN" b="0" i="0">
              <a:effectLst>
                <a:outerShdw blurRad="38100" dist="38100" dir="2700000" algn="tl">
                  <a:srgbClr val="C0C0C0"/>
                </a:outerShdw>
              </a:effectLst>
              <a:latin typeface="Futura Lt BT" pitchFamily="34" charset="0"/>
            </a:endParaRPr>
          </a:p>
        </p:txBody>
      </p:sp>
      <p:sp>
        <p:nvSpPr>
          <p:cNvPr id="83970" name="Rectangle 2"/>
          <p:cNvSpPr>
            <a:spLocks noGrp="1" noRot="1" noChangeAspect="1" noChangeArrowheads="1" noTextEdit="1"/>
          </p:cNvSpPr>
          <p:nvPr>
            <p:ph type="sldImg"/>
          </p:nvPr>
        </p:nvSpPr>
        <p:spPr>
          <a:xfrm>
            <a:off x="1239838" y="692150"/>
            <a:ext cx="4514850" cy="3487738"/>
          </a:xfrm>
          <a:ln/>
        </p:spPr>
      </p:sp>
      <p:sp>
        <p:nvSpPr>
          <p:cNvPr id="83971"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239838" y="693738"/>
            <a:ext cx="4511675" cy="3486150"/>
          </a:xfrm>
          <a:ln/>
        </p:spPr>
      </p:sp>
      <p:sp>
        <p:nvSpPr>
          <p:cNvPr id="86018"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942975" eaLnBrk="0" hangingPunct="0">
              <a:spcBef>
                <a:spcPct val="20000"/>
              </a:spcBef>
              <a:buClr>
                <a:schemeClr val="bg2"/>
              </a:buClr>
              <a:buSzPct val="75000"/>
              <a:buFont typeface="Wingdings" pitchFamily="2" charset="2"/>
              <a:buNone/>
              <a:defRPr/>
            </a:pPr>
            <a:fld id="{C01EEE0B-8EE2-4CBE-AD0A-40E213B1AB12}" type="slidenum">
              <a:rPr lang="zh-CN" altLang="en-US" b="0" i="0">
                <a:effectLst>
                  <a:outerShdw blurRad="38100" dist="38100" dir="2700000" algn="tl">
                    <a:srgbClr val="C0C0C0"/>
                  </a:outerShdw>
                </a:effectLst>
                <a:latin typeface="Futura Lt BT" pitchFamily="34" charset="0"/>
              </a:rPr>
              <a:pPr algn="r" defTabSz="942975" eaLnBrk="0" hangingPunct="0">
                <a:spcBef>
                  <a:spcPct val="20000"/>
                </a:spcBef>
                <a:buClr>
                  <a:schemeClr val="bg2"/>
                </a:buClr>
                <a:buSzPct val="75000"/>
                <a:buFont typeface="Wingdings" pitchFamily="2" charset="2"/>
                <a:buNone/>
                <a:defRPr/>
              </a:pPr>
              <a:t>37</a:t>
            </a:fld>
            <a:endParaRPr lang="en-US" altLang="zh-CN" b="0" i="0">
              <a:effectLst>
                <a:outerShdw blurRad="38100" dist="38100" dir="2700000" algn="tl">
                  <a:srgbClr val="C0C0C0"/>
                </a:outerShdw>
              </a:effectLst>
              <a:latin typeface="Futura Lt BT" pitchFamily="34" charset="0"/>
            </a:endParaRPr>
          </a:p>
        </p:txBody>
      </p:sp>
      <p:sp>
        <p:nvSpPr>
          <p:cNvPr id="88066" name="Rectangle 2"/>
          <p:cNvSpPr>
            <a:spLocks noGrp="1" noRot="1" noChangeAspect="1" noChangeArrowheads="1" noTextEdit="1"/>
          </p:cNvSpPr>
          <p:nvPr>
            <p:ph type="sldImg"/>
          </p:nvPr>
        </p:nvSpPr>
        <p:spPr>
          <a:xfrm>
            <a:off x="1239838" y="692150"/>
            <a:ext cx="4514850" cy="3487738"/>
          </a:xfrm>
          <a:ln/>
        </p:spPr>
      </p:sp>
      <p:sp>
        <p:nvSpPr>
          <p:cNvPr id="88067"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8563"/>
            <a:ext cx="3027362" cy="465137"/>
          </a:xfrm>
          <a:prstGeom prst="rect">
            <a:avLst/>
          </a:prstGeom>
          <a:noFill/>
          <a:ln>
            <a:miter lim="800000"/>
            <a:headEnd/>
            <a:tailEnd/>
          </a:ln>
        </p:spPr>
        <p:txBody>
          <a:bodyPr lIns="0" tIns="0" rIns="0" bIns="0" anchor="b"/>
          <a:lstStyle/>
          <a:p>
            <a:pPr algn="r" defTabSz="925513" eaLnBrk="0" hangingPunct="0">
              <a:spcBef>
                <a:spcPct val="20000"/>
              </a:spcBef>
              <a:buClr>
                <a:schemeClr val="bg2"/>
              </a:buClr>
              <a:buSzPct val="75000"/>
              <a:buFont typeface="Wingdings" pitchFamily="2" charset="2"/>
              <a:buNone/>
              <a:defRPr/>
            </a:pPr>
            <a:fld id="{21C22B6E-6025-49B2-BF76-2F5335C42D7E}" type="slidenum">
              <a:rPr lang="zh-CN" altLang="en-US" b="0" i="0">
                <a:effectLst>
                  <a:outerShdw blurRad="38100" dist="38100" dir="2700000" algn="tl">
                    <a:srgbClr val="C0C0C0"/>
                  </a:outerShdw>
                </a:effectLst>
                <a:latin typeface="Futura Lt BT" pitchFamily="34" charset="0"/>
              </a:rPr>
              <a:pPr algn="r" defTabSz="925513" eaLnBrk="0" hangingPunct="0">
                <a:spcBef>
                  <a:spcPct val="20000"/>
                </a:spcBef>
                <a:buClr>
                  <a:schemeClr val="bg2"/>
                </a:buClr>
                <a:buSzPct val="75000"/>
                <a:buFont typeface="Wingdings" pitchFamily="2" charset="2"/>
                <a:buNone/>
                <a:defRPr/>
              </a:pPr>
              <a:t>39</a:t>
            </a:fld>
            <a:endParaRPr lang="en-US" altLang="zh-CN" b="0" i="0">
              <a:effectLst>
                <a:outerShdw blurRad="38100" dist="38100" dir="2700000" algn="tl">
                  <a:srgbClr val="C0C0C0"/>
                </a:outerShdw>
              </a:effectLst>
              <a:latin typeface="Futura Lt BT" pitchFamily="34" charset="0"/>
            </a:endParaRPr>
          </a:p>
        </p:txBody>
      </p:sp>
      <p:sp>
        <p:nvSpPr>
          <p:cNvPr id="211970" name="Rectangle 2"/>
          <p:cNvSpPr>
            <a:spLocks noGrp="1" noRot="1" noChangeAspect="1" noChangeArrowheads="1" noTextEdit="1"/>
          </p:cNvSpPr>
          <p:nvPr>
            <p:ph type="sldImg"/>
          </p:nvPr>
        </p:nvSpPr>
        <p:spPr>
          <a:xfrm>
            <a:off x="1239838" y="693738"/>
            <a:ext cx="4511675" cy="3486150"/>
          </a:xfrm>
          <a:ln/>
        </p:spPr>
      </p:sp>
      <p:sp>
        <p:nvSpPr>
          <p:cNvPr id="211971"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xfrm>
            <a:off x="1243013" y="693738"/>
            <a:ext cx="4510087" cy="3486150"/>
          </a:xfrm>
          <a:ln/>
        </p:spPr>
      </p:sp>
      <p:sp>
        <p:nvSpPr>
          <p:cNvPr id="214018"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243013" y="693738"/>
            <a:ext cx="4510087" cy="3486150"/>
          </a:xfrm>
          <a:ln/>
        </p:spPr>
      </p:sp>
      <p:sp>
        <p:nvSpPr>
          <p:cNvPr id="224258"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幻灯片图像占位符 1"/>
          <p:cNvSpPr>
            <a:spLocks noGrp="1" noRot="1" noChangeAspect="1" noTextEdit="1"/>
          </p:cNvSpPr>
          <p:nvPr>
            <p:ph type="sldImg"/>
          </p:nvPr>
        </p:nvSpPr>
        <p:spPr>
          <a:xfrm>
            <a:off x="1239838" y="693738"/>
            <a:ext cx="4511675" cy="3486150"/>
          </a:xfrm>
          <a:ln/>
        </p:spPr>
      </p:sp>
      <p:sp>
        <p:nvSpPr>
          <p:cNvPr id="228354" name="备注占位符 2"/>
          <p:cNvSpPr>
            <a:spLocks noGrp="1"/>
          </p:cNvSpPr>
          <p:nvPr>
            <p:ph type="body" idx="1"/>
          </p:nvPr>
        </p:nvSpPr>
        <p:spPr>
          <a:noFill/>
          <a:ln/>
        </p:spPr>
        <p:txBody>
          <a:bodyPr/>
          <a:lstStyle/>
          <a:p>
            <a:endParaRPr lang="zh-CN" altLang="en-US" smtClean="0"/>
          </a:p>
        </p:txBody>
      </p:sp>
      <p:sp>
        <p:nvSpPr>
          <p:cNvPr id="4" name="灯片编号占位符 3"/>
          <p:cNvSpPr txBox="1">
            <a:spLocks noGrp="1"/>
          </p:cNvSpPr>
          <p:nvPr/>
        </p:nvSpPr>
        <p:spPr bwMode="auto">
          <a:xfrm>
            <a:off x="3957638" y="8818563"/>
            <a:ext cx="3027362" cy="465137"/>
          </a:xfrm>
          <a:prstGeom prst="rect">
            <a:avLst/>
          </a:prstGeom>
          <a:noFill/>
          <a:ln>
            <a:miter lim="800000"/>
            <a:headEnd/>
            <a:tailEnd/>
          </a:ln>
        </p:spPr>
        <p:txBody>
          <a:bodyPr lIns="0" tIns="0" rIns="0" bIns="0" anchor="b"/>
          <a:lstStyle/>
          <a:p>
            <a:pPr algn="r" defTabSz="927100" eaLnBrk="0" hangingPunct="0">
              <a:spcBef>
                <a:spcPct val="20000"/>
              </a:spcBef>
              <a:buClr>
                <a:schemeClr val="bg2"/>
              </a:buClr>
              <a:buSzPct val="75000"/>
              <a:buFont typeface="Wingdings" pitchFamily="2" charset="2"/>
              <a:buNone/>
              <a:defRPr/>
            </a:pPr>
            <a:fld id="{4E40EBF3-8A2E-4D25-A5BA-E516179B0C7B}" type="slidenum">
              <a:rPr lang="zh-CN" altLang="en-US" b="0" i="0">
                <a:effectLst>
                  <a:outerShdw blurRad="38100" dist="38100" dir="2700000" algn="tl">
                    <a:srgbClr val="C0C0C0"/>
                  </a:outerShdw>
                </a:effectLst>
                <a:latin typeface="Futura Lt BT" pitchFamily="34" charset="0"/>
              </a:rPr>
              <a:pPr algn="r" defTabSz="927100" eaLnBrk="0" hangingPunct="0">
                <a:spcBef>
                  <a:spcPct val="20000"/>
                </a:spcBef>
                <a:buClr>
                  <a:schemeClr val="bg2"/>
                </a:buClr>
                <a:buSzPct val="75000"/>
                <a:buFont typeface="Wingdings" pitchFamily="2" charset="2"/>
                <a:buNone/>
                <a:defRPr/>
              </a:pPr>
              <a:t>50</a:t>
            </a:fld>
            <a:endParaRPr lang="en-US" altLang="zh-CN" b="0" i="0">
              <a:effectLst>
                <a:outerShdw blurRad="38100" dist="38100" dir="2700000" algn="tl">
                  <a:srgbClr val="C0C0C0"/>
                </a:outerShdw>
              </a:effectLst>
              <a:latin typeface="Futura Lt BT"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884238" eaLnBrk="0" hangingPunct="0">
              <a:spcBef>
                <a:spcPct val="20000"/>
              </a:spcBef>
              <a:buClr>
                <a:schemeClr val="bg2"/>
              </a:buClr>
              <a:buSzPct val="75000"/>
              <a:buFont typeface="Wingdings" pitchFamily="2" charset="2"/>
              <a:buNone/>
              <a:defRPr/>
            </a:pPr>
            <a:fld id="{03672751-FC25-4E44-B87E-53C3B87DAF27}" type="slidenum">
              <a:rPr lang="zh-CN" altLang="en-US" sz="1900" b="0" i="0">
                <a:effectLst>
                  <a:outerShdw blurRad="38100" dist="38100" dir="2700000" algn="tl">
                    <a:srgbClr val="C0C0C0"/>
                  </a:outerShdw>
                </a:effectLst>
                <a:latin typeface="Futura Lt BT"/>
                <a:ea typeface="宋体" pitchFamily="2" charset="-122"/>
                <a:cs typeface="Arial" pitchFamily="34" charset="0"/>
              </a:rPr>
              <a:pPr algn="r" defTabSz="884238" eaLnBrk="0" hangingPunct="0">
                <a:spcBef>
                  <a:spcPct val="20000"/>
                </a:spcBef>
                <a:buClr>
                  <a:schemeClr val="bg2"/>
                </a:buClr>
                <a:buSzPct val="75000"/>
                <a:buFont typeface="Wingdings" pitchFamily="2" charset="2"/>
                <a:buNone/>
                <a:defRPr/>
              </a:pPr>
              <a:t>8</a:t>
            </a:fld>
            <a:endParaRPr lang="en-US" altLang="zh-CN" sz="1900" b="0" i="0">
              <a:effectLst>
                <a:outerShdw blurRad="38100" dist="38100" dir="2700000" algn="tl">
                  <a:srgbClr val="C0C0C0"/>
                </a:outerShdw>
              </a:effectLst>
              <a:latin typeface="Futura Lt BT"/>
              <a:ea typeface="宋体" pitchFamily="2" charset="-122"/>
              <a:cs typeface="Arial" pitchFamily="34" charset="0"/>
            </a:endParaRPr>
          </a:p>
        </p:txBody>
      </p:sp>
      <p:sp>
        <p:nvSpPr>
          <p:cNvPr id="28674" name="Rectangle 2"/>
          <p:cNvSpPr>
            <a:spLocks noGrp="1" noRot="1" noChangeAspect="1" noChangeArrowheads="1" noTextEdit="1"/>
          </p:cNvSpPr>
          <p:nvPr>
            <p:ph type="sldImg"/>
          </p:nvPr>
        </p:nvSpPr>
        <p:spPr>
          <a:xfrm>
            <a:off x="1241425" y="692150"/>
            <a:ext cx="4513263" cy="3487738"/>
          </a:xfrm>
          <a:ln/>
        </p:spPr>
      </p:sp>
      <p:sp>
        <p:nvSpPr>
          <p:cNvPr id="28675" name="Rectangle 3"/>
          <p:cNvSpPr>
            <a:spLocks noGrp="1" noChangeArrowheads="1"/>
          </p:cNvSpPr>
          <p:nvPr>
            <p:ph type="body" idx="1"/>
          </p:nvPr>
        </p:nvSpPr>
        <p:spPr>
          <a:xfrm>
            <a:off x="928688" y="4410075"/>
            <a:ext cx="5127625" cy="4181475"/>
          </a:xfrm>
          <a:noFill/>
          <a:ln/>
        </p:spPr>
        <p:txBody>
          <a:bodyPr/>
          <a:lstStyle/>
          <a:p>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6975"/>
            <a:ext cx="3027362" cy="466725"/>
          </a:xfrm>
          <a:prstGeom prst="rect">
            <a:avLst/>
          </a:prstGeom>
          <a:noFill/>
          <a:ln>
            <a:miter lim="800000"/>
            <a:headEnd/>
            <a:tailEnd/>
          </a:ln>
        </p:spPr>
        <p:txBody>
          <a:bodyPr lIns="0" tIns="0" rIns="0" bIns="0" anchor="b"/>
          <a:lstStyle/>
          <a:p>
            <a:pPr algn="r" defTabSz="884238" eaLnBrk="0" hangingPunct="0">
              <a:spcBef>
                <a:spcPct val="20000"/>
              </a:spcBef>
              <a:buClr>
                <a:schemeClr val="bg2"/>
              </a:buClr>
              <a:buSzPct val="75000"/>
              <a:buFont typeface="Wingdings" pitchFamily="2" charset="2"/>
              <a:buNone/>
              <a:defRPr/>
            </a:pPr>
            <a:fld id="{8BF0E917-4056-413B-BFCF-DBAAAD33EEF1}" type="slidenum">
              <a:rPr lang="zh-CN" altLang="en-US" sz="1900" b="0" i="0">
                <a:effectLst>
                  <a:outerShdw blurRad="38100" dist="38100" dir="2700000" algn="tl">
                    <a:srgbClr val="C0C0C0"/>
                  </a:outerShdw>
                </a:effectLst>
                <a:latin typeface="Futura Lt BT"/>
                <a:ea typeface="宋体" pitchFamily="2" charset="-122"/>
                <a:cs typeface="Arial" pitchFamily="34" charset="0"/>
              </a:rPr>
              <a:pPr algn="r" defTabSz="884238" eaLnBrk="0" hangingPunct="0">
                <a:spcBef>
                  <a:spcPct val="20000"/>
                </a:spcBef>
                <a:buClr>
                  <a:schemeClr val="bg2"/>
                </a:buClr>
                <a:buSzPct val="75000"/>
                <a:buFont typeface="Wingdings" pitchFamily="2" charset="2"/>
                <a:buNone/>
                <a:defRPr/>
              </a:pPr>
              <a:t>10</a:t>
            </a:fld>
            <a:endParaRPr lang="en-US" altLang="zh-CN" sz="1900" b="0" i="0">
              <a:effectLst>
                <a:outerShdw blurRad="38100" dist="38100" dir="2700000" algn="tl">
                  <a:srgbClr val="C0C0C0"/>
                </a:outerShdw>
              </a:effectLst>
              <a:latin typeface="Futura Lt BT"/>
              <a:ea typeface="宋体" pitchFamily="2" charset="-122"/>
              <a:cs typeface="Arial" pitchFamily="34" charset="0"/>
            </a:endParaRPr>
          </a:p>
        </p:txBody>
      </p:sp>
      <p:sp>
        <p:nvSpPr>
          <p:cNvPr id="31746" name="Rectangle 2"/>
          <p:cNvSpPr>
            <a:spLocks noGrp="1" noRot="1" noChangeAspect="1" noChangeArrowheads="1" noTextEdit="1"/>
          </p:cNvSpPr>
          <p:nvPr>
            <p:ph type="sldImg"/>
          </p:nvPr>
        </p:nvSpPr>
        <p:spPr>
          <a:xfrm>
            <a:off x="1239838" y="692150"/>
            <a:ext cx="4514850" cy="3489325"/>
          </a:xfrm>
          <a:ln/>
        </p:spPr>
      </p:sp>
      <p:sp>
        <p:nvSpPr>
          <p:cNvPr id="31747" name="Rectangle 3"/>
          <p:cNvSpPr>
            <a:spLocks noGrp="1" noChangeArrowheads="1"/>
          </p:cNvSpPr>
          <p:nvPr>
            <p:ph type="body" idx="1"/>
          </p:nvPr>
        </p:nvSpPr>
        <p:spPr>
          <a:xfrm>
            <a:off x="928688" y="4411663"/>
            <a:ext cx="5127625" cy="4179887"/>
          </a:xfrm>
          <a:noFill/>
          <a:ln/>
        </p:spPr>
        <p:txBody>
          <a:bodyPr/>
          <a:lstStyle/>
          <a:p>
            <a:r>
              <a:rPr lang="en-US" altLang="zh-CN"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243013" y="693738"/>
            <a:ext cx="4510087" cy="3486150"/>
          </a:xfrm>
          <a:ln/>
        </p:spPr>
      </p:sp>
      <p:sp>
        <p:nvSpPr>
          <p:cNvPr id="33794"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239838" y="693738"/>
            <a:ext cx="4511675" cy="3486150"/>
          </a:xfrm>
          <a:ln/>
        </p:spPr>
      </p:sp>
      <p:sp>
        <p:nvSpPr>
          <p:cNvPr id="36866"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57638" y="8818563"/>
            <a:ext cx="3027362" cy="465137"/>
          </a:xfrm>
          <a:prstGeom prst="rect">
            <a:avLst/>
          </a:prstGeom>
          <a:noFill/>
          <a:ln>
            <a:miter lim="800000"/>
            <a:headEnd/>
            <a:tailEnd/>
          </a:ln>
        </p:spPr>
        <p:txBody>
          <a:bodyPr lIns="0" tIns="0" rIns="0" bIns="0" anchor="b"/>
          <a:lstStyle/>
          <a:p>
            <a:pPr algn="r" defTabSz="925513" eaLnBrk="0" hangingPunct="0">
              <a:spcBef>
                <a:spcPct val="20000"/>
              </a:spcBef>
              <a:buClr>
                <a:schemeClr val="bg2"/>
              </a:buClr>
              <a:buSzPct val="75000"/>
              <a:buFont typeface="Wingdings" pitchFamily="2" charset="2"/>
              <a:buNone/>
              <a:defRPr/>
            </a:pPr>
            <a:fld id="{33A027E0-2646-4183-9B10-6427EC9CDAD1}" type="slidenum">
              <a:rPr lang="zh-CN" altLang="en-US" i="0">
                <a:effectLst>
                  <a:outerShdw blurRad="38100" dist="38100" dir="2700000" algn="tl">
                    <a:srgbClr val="C0C0C0"/>
                  </a:outerShdw>
                </a:effectLst>
                <a:latin typeface="Futura Lt BT" pitchFamily="34" charset="0"/>
              </a:rPr>
              <a:pPr algn="r" defTabSz="925513" eaLnBrk="0" hangingPunct="0">
                <a:spcBef>
                  <a:spcPct val="20000"/>
                </a:spcBef>
                <a:buClr>
                  <a:schemeClr val="bg2"/>
                </a:buClr>
                <a:buSzPct val="75000"/>
                <a:buFont typeface="Wingdings" pitchFamily="2" charset="2"/>
                <a:buNone/>
                <a:defRPr/>
              </a:pPr>
              <a:t>14</a:t>
            </a:fld>
            <a:endParaRPr lang="en-US" altLang="zh-CN" i="0">
              <a:effectLst>
                <a:outerShdw blurRad="38100" dist="38100" dir="2700000" algn="tl">
                  <a:srgbClr val="C0C0C0"/>
                </a:outerShdw>
              </a:effectLst>
              <a:latin typeface="Futura Lt BT" pitchFamily="34" charset="0"/>
            </a:endParaRPr>
          </a:p>
        </p:txBody>
      </p:sp>
      <p:sp>
        <p:nvSpPr>
          <p:cNvPr id="38914" name="Rectangle 2"/>
          <p:cNvSpPr>
            <a:spLocks noGrp="1" noRot="1" noChangeAspect="1" noChangeArrowheads="1" noTextEdit="1"/>
          </p:cNvSpPr>
          <p:nvPr>
            <p:ph type="sldImg"/>
          </p:nvPr>
        </p:nvSpPr>
        <p:spPr>
          <a:xfrm>
            <a:off x="1239838" y="693738"/>
            <a:ext cx="4511675" cy="3486150"/>
          </a:xfrm>
          <a:ln/>
        </p:spPr>
      </p:sp>
      <p:sp>
        <p:nvSpPr>
          <p:cNvPr id="38915"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239838" y="693738"/>
            <a:ext cx="4511675" cy="3486150"/>
          </a:xfrm>
          <a:ln/>
        </p:spPr>
      </p:sp>
      <p:sp>
        <p:nvSpPr>
          <p:cNvPr id="40962"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239838" y="693738"/>
            <a:ext cx="4511675" cy="3486150"/>
          </a:xfrm>
          <a:ln/>
        </p:spPr>
      </p:sp>
      <p:sp>
        <p:nvSpPr>
          <p:cNvPr id="43010" name="Rectangle 3"/>
          <p:cNvSpPr>
            <a:spLocks noGrp="1" noChangeArrowheads="1"/>
          </p:cNvSpPr>
          <p:nvPr>
            <p:ph type="body" idx="1"/>
          </p:nvPr>
        </p:nvSpPr>
        <p:spPr>
          <a:noFill/>
          <a:ln/>
        </p:spPr>
        <p:txBody>
          <a:bodyPr/>
          <a:lstStyle/>
          <a:p>
            <a:r>
              <a:rPr lang="en-US" altLang="zh-CN" smtClean="0"/>
              <a:t>Integration of the Large Number of Software Vendors Used Evolved as Follows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4" name="Picture 30" descr="pillow"/>
          <p:cNvPicPr>
            <a:picLocks noChangeAspect="1" noChangeArrowheads="1"/>
          </p:cNvPicPr>
          <p:nvPr/>
        </p:nvPicPr>
        <p:blipFill>
          <a:blip r:embed="rId2" cstate="print"/>
          <a:srcRect/>
          <a:stretch>
            <a:fillRect/>
          </a:stretch>
        </p:blipFill>
        <p:spPr bwMode="auto">
          <a:xfrm>
            <a:off x="304800" y="542925"/>
            <a:ext cx="9463088" cy="7080250"/>
          </a:xfrm>
          <a:prstGeom prst="rect">
            <a:avLst/>
          </a:prstGeom>
          <a:noFill/>
          <a:ln w="9525">
            <a:noFill/>
            <a:miter lim="800000"/>
            <a:headEnd/>
            <a:tailEnd/>
          </a:ln>
        </p:spPr>
      </p:pic>
      <p:pic>
        <p:nvPicPr>
          <p:cNvPr id="5" name="Picture 17" descr="pillow-top"/>
          <p:cNvPicPr>
            <a:picLocks noChangeAspect="1" noChangeArrowheads="1"/>
          </p:cNvPicPr>
          <p:nvPr/>
        </p:nvPicPr>
        <p:blipFill>
          <a:blip r:embed="rId3" cstate="print"/>
          <a:srcRect/>
          <a:stretch>
            <a:fillRect/>
          </a:stretch>
        </p:blipFill>
        <p:spPr bwMode="auto">
          <a:xfrm>
            <a:off x="0" y="87313"/>
            <a:ext cx="9820275" cy="1651000"/>
          </a:xfrm>
          <a:prstGeom prst="rect">
            <a:avLst/>
          </a:prstGeom>
          <a:noFill/>
          <a:ln w="9525">
            <a:noFill/>
            <a:miter lim="800000"/>
            <a:headEnd/>
            <a:tailEnd/>
          </a:ln>
        </p:spPr>
      </p:pic>
      <p:sp>
        <p:nvSpPr>
          <p:cNvPr id="81922" name="Rectangle 2"/>
          <p:cNvSpPr>
            <a:spLocks noGrp="1" noChangeArrowheads="1"/>
          </p:cNvSpPr>
          <p:nvPr>
            <p:ph type="ctrTitle"/>
          </p:nvPr>
        </p:nvSpPr>
        <p:spPr>
          <a:xfrm>
            <a:off x="552450" y="261938"/>
            <a:ext cx="8964613" cy="1023937"/>
          </a:xfrm>
        </p:spPr>
        <p:txBody>
          <a:bodyPr anchor="ctr"/>
          <a:lstStyle>
            <a:lvl1pPr>
              <a:defRPr sz="3600"/>
            </a:lvl1pPr>
          </a:lstStyle>
          <a:p>
            <a:r>
              <a:rPr lang="en-US" altLang="zh-CN"/>
              <a:t>Click to edit master title style</a:t>
            </a:r>
          </a:p>
        </p:txBody>
      </p:sp>
      <p:sp>
        <p:nvSpPr>
          <p:cNvPr id="81923" name="Rectangle 3"/>
          <p:cNvSpPr>
            <a:spLocks noGrp="1" noChangeArrowheads="1"/>
          </p:cNvSpPr>
          <p:nvPr>
            <p:ph type="subTitle" idx="1"/>
          </p:nvPr>
        </p:nvSpPr>
        <p:spPr bwMode="auto">
          <a:xfrm>
            <a:off x="1711325" y="3149600"/>
            <a:ext cx="7042150" cy="2263775"/>
          </a:xfrm>
        </p:spPr>
        <p:txBody>
          <a:bodyPr anchor="t"/>
          <a:lstStyle>
            <a:lvl1pPr marL="0" indent="0">
              <a:lnSpc>
                <a:spcPct val="120000"/>
              </a:lnSpc>
              <a:spcBef>
                <a:spcPct val="0"/>
              </a:spcBef>
              <a:buFont typeface="Wingdings" pitchFamily="2" charset="2"/>
              <a:buNone/>
              <a:defRPr sz="4000"/>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DB37E750-8921-4CFE-9AFC-A67E2749AABF}"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80288" y="363538"/>
            <a:ext cx="2193925" cy="6743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95338" y="363538"/>
            <a:ext cx="6432550" cy="6743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55C24370-6B10-47B0-88E1-0E9436A0967F}"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795338" y="363538"/>
            <a:ext cx="8778875" cy="88265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830263" y="1363663"/>
            <a:ext cx="8480425" cy="5743575"/>
          </a:xfrm>
        </p:spPr>
        <p:txBody>
          <a:bodyPr/>
          <a:lstStyle/>
          <a:p>
            <a:pPr lvl="0"/>
            <a:endParaRPr lang="zh-CN"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C7308C92-E6E0-4D64-B5A9-CE44A65B965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8639B9C1-519A-4955-BD28-3BAB38310FED}"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5338" y="4994275"/>
            <a:ext cx="8548687" cy="1544638"/>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sldNum" sz="quarter" idx="10"/>
          </p:nvPr>
        </p:nvSpPr>
        <p:spPr>
          <a:ln/>
        </p:spPr>
        <p:txBody>
          <a:bodyPr/>
          <a:lstStyle>
            <a:lvl1pPr>
              <a:defRPr/>
            </a:lvl1pPr>
          </a:lstStyle>
          <a:p>
            <a:pPr>
              <a:defRPr/>
            </a:pPr>
            <a:fld id="{A9F1B9A8-29A2-4114-8A2C-9D8F880DCA7D}"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0263" y="1363663"/>
            <a:ext cx="4164012" cy="574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6675" y="1363663"/>
            <a:ext cx="4164013" cy="574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pPr>
              <a:defRPr/>
            </a:pPr>
            <a:fld id="{FCDF772D-BF0D-424A-91D5-9FB49C387029}"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3238" y="311150"/>
            <a:ext cx="9051925" cy="12954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pPr>
              <a:defRPr/>
            </a:pPr>
            <a:fld id="{E3BA7DE5-702E-44C5-821C-66F1FBA9F35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pPr>
              <a:defRPr/>
            </a:pPr>
            <a:fld id="{26F0BDCE-BC0E-4406-8D10-58C549AB6E71}"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B9AFA47-4615-4839-B6CA-1506EFA50CBB}"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3238" y="309563"/>
            <a:ext cx="3308350" cy="131762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8008175C-2D2A-4EB6-BADA-D33A417384A1}"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1675" y="5440363"/>
            <a:ext cx="6035675" cy="64293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33C1240D-C4C4-4073-AD75-1EC36FD0FF81}"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23" descr="pillow"/>
          <p:cNvPicPr>
            <a:picLocks noChangeAspect="1" noChangeArrowheads="1"/>
          </p:cNvPicPr>
          <p:nvPr/>
        </p:nvPicPr>
        <p:blipFill>
          <a:blip r:embed="rId14" cstate="print"/>
          <a:srcRect/>
          <a:stretch>
            <a:fillRect/>
          </a:stretch>
        </p:blipFill>
        <p:spPr bwMode="auto">
          <a:xfrm>
            <a:off x="273050" y="1241425"/>
            <a:ext cx="9531350" cy="5942013"/>
          </a:xfrm>
          <a:prstGeom prst="rect">
            <a:avLst/>
          </a:prstGeom>
          <a:noFill/>
          <a:ln w="9525">
            <a:noFill/>
            <a:miter lim="800000"/>
            <a:headEnd/>
            <a:tailEnd/>
          </a:ln>
        </p:spPr>
      </p:pic>
      <p:pic>
        <p:nvPicPr>
          <p:cNvPr id="1027" name="Picture 22" descr="pillow-top"/>
          <p:cNvPicPr>
            <a:picLocks noChangeAspect="1" noChangeArrowheads="1"/>
          </p:cNvPicPr>
          <p:nvPr/>
        </p:nvPicPr>
        <p:blipFill>
          <a:blip r:embed="rId15" cstate="print"/>
          <a:srcRect/>
          <a:stretch>
            <a:fillRect/>
          </a:stretch>
        </p:blipFill>
        <p:spPr bwMode="auto">
          <a:xfrm>
            <a:off x="52388" y="87313"/>
            <a:ext cx="9820275" cy="12446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795338" y="363538"/>
            <a:ext cx="8778875" cy="882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Stylex</a:t>
            </a:r>
          </a:p>
        </p:txBody>
      </p:sp>
      <p:sp>
        <p:nvSpPr>
          <p:cNvPr id="80899" name="Rectangle 3"/>
          <p:cNvSpPr>
            <a:spLocks noGrp="1" noChangeArrowheads="1"/>
          </p:cNvSpPr>
          <p:nvPr>
            <p:ph type="body" idx="1"/>
          </p:nvPr>
        </p:nvSpPr>
        <p:spPr bwMode="gray">
          <a:xfrm>
            <a:off x="830263" y="1363663"/>
            <a:ext cx="8480425" cy="57435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0901" name="Text Box 5"/>
          <p:cNvSpPr txBox="1">
            <a:spLocks noChangeArrowheads="1"/>
          </p:cNvSpPr>
          <p:nvPr/>
        </p:nvSpPr>
        <p:spPr bwMode="auto">
          <a:xfrm>
            <a:off x="508000" y="7194550"/>
            <a:ext cx="3911600" cy="319088"/>
          </a:xfrm>
          <a:prstGeom prst="rect">
            <a:avLst/>
          </a:prstGeom>
          <a:noFill/>
          <a:ln w="9525">
            <a:noFill/>
            <a:miter lim="800000"/>
            <a:headEnd/>
            <a:tailEnd/>
          </a:ln>
          <a:effectLst/>
        </p:spPr>
        <p:txBody>
          <a:bodyPr lIns="0" tIns="45715" rIns="91429" bIns="45715" anchor="ctr"/>
          <a:lstStyle/>
          <a:p>
            <a:pPr eaLnBrk="0" hangingPunct="0">
              <a:defRPr/>
            </a:pPr>
            <a:r>
              <a:rPr lang="zh-CN" altLang="en-US" b="0" i="0">
                <a:ea typeface="华文仿宋" pitchFamily="2" charset="-122"/>
              </a:rPr>
              <a:t>上海市闵行区卫生局</a:t>
            </a:r>
          </a:p>
        </p:txBody>
      </p:sp>
      <p:sp>
        <p:nvSpPr>
          <p:cNvPr id="80904" name="Rectangle 8"/>
          <p:cNvSpPr>
            <a:spLocks noGrp="1" noChangeArrowheads="1"/>
          </p:cNvSpPr>
          <p:nvPr>
            <p:ph type="sldNum" sz="quarter" idx="4"/>
          </p:nvPr>
        </p:nvSpPr>
        <p:spPr bwMode="auto">
          <a:xfrm>
            <a:off x="4011613" y="7131050"/>
            <a:ext cx="2095500" cy="292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eaLnBrk="0" hangingPunct="0">
              <a:spcBef>
                <a:spcPct val="50000"/>
              </a:spcBef>
              <a:defRPr kumimoji="0" b="0" i="0">
                <a:effectLst>
                  <a:outerShdw blurRad="38100" dist="38100" dir="2700000" algn="tl">
                    <a:srgbClr val="C0C0C0"/>
                  </a:outerShdw>
                </a:effectLst>
                <a:latin typeface="Arial" charset="0"/>
              </a:defRPr>
            </a:lvl1pPr>
          </a:lstStyle>
          <a:p>
            <a:pPr>
              <a:defRPr/>
            </a:pPr>
            <a:fld id="{171D4AED-76FE-42A8-B66F-63A39DDC9829}" type="slidenum">
              <a:rPr lang="zh-CN" altLang="en-US"/>
              <a:pPr>
                <a:defRPr/>
              </a:pPr>
              <a:t>‹#›</a:t>
            </a:fld>
            <a:endParaRPr lang="en-US" altLang="zh-CN"/>
          </a:p>
        </p:txBody>
      </p:sp>
      <p:sp>
        <p:nvSpPr>
          <p:cNvPr id="80906" name="Text Box 10"/>
          <p:cNvSpPr txBox="1">
            <a:spLocks noChangeArrowheads="1"/>
          </p:cNvSpPr>
          <p:nvPr/>
        </p:nvSpPr>
        <p:spPr bwMode="auto">
          <a:xfrm>
            <a:off x="6029325" y="7108825"/>
            <a:ext cx="3648075" cy="457200"/>
          </a:xfrm>
          <a:prstGeom prst="rect">
            <a:avLst/>
          </a:prstGeom>
          <a:noFill/>
          <a:ln w="9525">
            <a:noFill/>
            <a:miter lim="800000"/>
            <a:headEnd/>
            <a:tailEnd/>
          </a:ln>
          <a:effectLst/>
        </p:spPr>
        <p:txBody>
          <a:bodyPr lIns="0" tIns="45715" rIns="91429" bIns="45715" anchor="ctr"/>
          <a:lstStyle/>
          <a:p>
            <a:pPr algn="r" eaLnBrk="0" hangingPunct="0">
              <a:defRPr/>
            </a:pPr>
            <a:r>
              <a:rPr kumimoji="0" lang="zh-CN" altLang="en-US" b="0" i="0">
                <a:latin typeface="华文仿宋" pitchFamily="2" charset="-122"/>
                <a:ea typeface="华文仿宋" pitchFamily="2" charset="-122"/>
              </a:rPr>
              <a:t>德睿医疗咨询（上海）有限公司</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iming>
    <p:tnLst>
      <p:par>
        <p:cTn id="1" dur="indefinite" restart="never" nodeType="tmRoot"/>
      </p:par>
    </p:tnLst>
  </p:timing>
  <p:hf hdr="0" ftr="0" dt="0"/>
  <p:txStyles>
    <p:titleStyle>
      <a:lvl1pPr algn="l" defTabSz="1019175" rtl="0" eaLnBrk="0" fontAlgn="base" hangingPunct="0">
        <a:spcBef>
          <a:spcPct val="0"/>
        </a:spcBef>
        <a:spcAft>
          <a:spcPct val="0"/>
        </a:spcAft>
        <a:tabLst>
          <a:tab pos="8626475" algn="r"/>
        </a:tabLst>
        <a:defRPr kumimoji="1" sz="2400">
          <a:solidFill>
            <a:schemeClr val="tx1"/>
          </a:solidFill>
          <a:latin typeface="+mj-lt"/>
          <a:ea typeface="+mj-ea"/>
          <a:cs typeface="+mj-cs"/>
        </a:defRPr>
      </a:lvl1pPr>
      <a:lvl2pPr algn="l" defTabSz="1019175" rtl="0" eaLnBrk="0" fontAlgn="base" hangingPunct="0">
        <a:spcBef>
          <a:spcPct val="0"/>
        </a:spcBef>
        <a:spcAft>
          <a:spcPct val="0"/>
        </a:spcAft>
        <a:tabLst>
          <a:tab pos="8626475" algn="r"/>
        </a:tabLst>
        <a:defRPr kumimoji="1" sz="2400">
          <a:solidFill>
            <a:schemeClr val="tx1"/>
          </a:solidFill>
          <a:latin typeface="Arial Black" pitchFamily="34" charset="0"/>
        </a:defRPr>
      </a:lvl2pPr>
      <a:lvl3pPr algn="l" defTabSz="1019175" rtl="0" eaLnBrk="0" fontAlgn="base" hangingPunct="0">
        <a:spcBef>
          <a:spcPct val="0"/>
        </a:spcBef>
        <a:spcAft>
          <a:spcPct val="0"/>
        </a:spcAft>
        <a:tabLst>
          <a:tab pos="8626475" algn="r"/>
        </a:tabLst>
        <a:defRPr kumimoji="1" sz="2400">
          <a:solidFill>
            <a:schemeClr val="tx1"/>
          </a:solidFill>
          <a:latin typeface="Arial Black" pitchFamily="34" charset="0"/>
        </a:defRPr>
      </a:lvl3pPr>
      <a:lvl4pPr algn="l" defTabSz="1019175" rtl="0" eaLnBrk="0" fontAlgn="base" hangingPunct="0">
        <a:spcBef>
          <a:spcPct val="0"/>
        </a:spcBef>
        <a:spcAft>
          <a:spcPct val="0"/>
        </a:spcAft>
        <a:tabLst>
          <a:tab pos="8626475" algn="r"/>
        </a:tabLst>
        <a:defRPr kumimoji="1" sz="2400">
          <a:solidFill>
            <a:schemeClr val="tx1"/>
          </a:solidFill>
          <a:latin typeface="Arial Black" pitchFamily="34" charset="0"/>
        </a:defRPr>
      </a:lvl4pPr>
      <a:lvl5pPr algn="l" defTabSz="1019175" rtl="0" eaLnBrk="0" fontAlgn="base" hangingPunct="0">
        <a:spcBef>
          <a:spcPct val="0"/>
        </a:spcBef>
        <a:spcAft>
          <a:spcPct val="0"/>
        </a:spcAft>
        <a:tabLst>
          <a:tab pos="8626475" algn="r"/>
        </a:tabLst>
        <a:defRPr kumimoji="1" sz="2400">
          <a:solidFill>
            <a:schemeClr val="tx1"/>
          </a:solidFill>
          <a:latin typeface="Arial Black" pitchFamily="34" charset="0"/>
        </a:defRPr>
      </a:lvl5pPr>
      <a:lvl6pPr marL="457200" algn="l" defTabSz="1019175" rtl="0" eaLnBrk="0" fontAlgn="base" hangingPunct="0">
        <a:spcBef>
          <a:spcPct val="0"/>
        </a:spcBef>
        <a:spcAft>
          <a:spcPct val="0"/>
        </a:spcAft>
        <a:defRPr kumimoji="1" sz="2400">
          <a:solidFill>
            <a:schemeClr val="tx1"/>
          </a:solidFill>
          <a:latin typeface="Arial Black" pitchFamily="34" charset="0"/>
        </a:defRPr>
      </a:lvl6pPr>
      <a:lvl7pPr marL="914400" algn="l" defTabSz="1019175" rtl="0" eaLnBrk="0" fontAlgn="base" hangingPunct="0">
        <a:spcBef>
          <a:spcPct val="0"/>
        </a:spcBef>
        <a:spcAft>
          <a:spcPct val="0"/>
        </a:spcAft>
        <a:defRPr kumimoji="1" sz="2400">
          <a:solidFill>
            <a:schemeClr val="tx1"/>
          </a:solidFill>
          <a:latin typeface="Arial Black" pitchFamily="34" charset="0"/>
        </a:defRPr>
      </a:lvl7pPr>
      <a:lvl8pPr marL="1371600" algn="l" defTabSz="1019175" rtl="0" eaLnBrk="0" fontAlgn="base" hangingPunct="0">
        <a:spcBef>
          <a:spcPct val="0"/>
        </a:spcBef>
        <a:spcAft>
          <a:spcPct val="0"/>
        </a:spcAft>
        <a:defRPr kumimoji="1" sz="2400">
          <a:solidFill>
            <a:schemeClr val="tx1"/>
          </a:solidFill>
          <a:latin typeface="Arial Black" pitchFamily="34" charset="0"/>
        </a:defRPr>
      </a:lvl8pPr>
      <a:lvl9pPr marL="1828800" algn="l" defTabSz="1019175" rtl="0" eaLnBrk="0" fontAlgn="base" hangingPunct="0">
        <a:spcBef>
          <a:spcPct val="0"/>
        </a:spcBef>
        <a:spcAft>
          <a:spcPct val="0"/>
        </a:spcAft>
        <a:defRPr kumimoji="1" sz="2400">
          <a:solidFill>
            <a:schemeClr val="tx1"/>
          </a:solidFill>
          <a:latin typeface="Arial Black" pitchFamily="34" charset="0"/>
        </a:defRPr>
      </a:lvl9pPr>
    </p:titleStyle>
    <p:bodyStyle>
      <a:lvl1pPr marL="457200" indent="-457200" algn="l" defTabSz="1019175" rtl="0" eaLnBrk="0" fontAlgn="base" hangingPunct="0">
        <a:spcBef>
          <a:spcPct val="100000"/>
        </a:spcBef>
        <a:spcAft>
          <a:spcPct val="0"/>
        </a:spcAft>
        <a:buClr>
          <a:srgbClr val="ACA696"/>
        </a:buClr>
        <a:buFont typeface="Wingdings" pitchFamily="2" charset="2"/>
        <a:buChar char="n"/>
        <a:defRPr kumimoji="1">
          <a:solidFill>
            <a:schemeClr val="tx1"/>
          </a:solidFill>
          <a:effectLst>
            <a:outerShdw blurRad="38100" dist="38100" dir="2700000" algn="tl">
              <a:srgbClr val="C0C0C0"/>
            </a:outerShdw>
          </a:effectLst>
          <a:latin typeface="+mn-lt"/>
          <a:ea typeface="+mn-ea"/>
          <a:cs typeface="+mn-cs"/>
        </a:defRPr>
      </a:lvl1pPr>
      <a:lvl2pPr marL="1033463" indent="-379413" algn="l" defTabSz="1019175" rtl="0" eaLnBrk="0" fontAlgn="base" hangingPunct="0">
        <a:spcBef>
          <a:spcPct val="75000"/>
        </a:spcBef>
        <a:spcAft>
          <a:spcPct val="0"/>
        </a:spcAft>
        <a:buClr>
          <a:schemeClr val="accent2"/>
        </a:buClr>
        <a:buFont typeface="Arial" charset="0"/>
        <a:buChar char="–"/>
        <a:defRPr kumimoji="1">
          <a:solidFill>
            <a:schemeClr val="tx1"/>
          </a:solidFill>
          <a:effectLst>
            <a:outerShdw blurRad="38100" dist="38100" dir="2700000" algn="tl">
              <a:srgbClr val="C0C0C0"/>
            </a:outerShdw>
          </a:effectLst>
          <a:latin typeface="+mn-lt"/>
        </a:defRPr>
      </a:lvl2pPr>
      <a:lvl3pPr marL="1490663" indent="-292100" algn="l" defTabSz="1019175" rtl="0" eaLnBrk="0" fontAlgn="base" hangingPunct="0">
        <a:spcBef>
          <a:spcPct val="5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3pPr>
      <a:lvl4pPr marL="19478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4pPr>
      <a:lvl5pPr marL="24050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5pPr>
      <a:lvl6pPr marL="28622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6pPr>
      <a:lvl7pPr marL="33194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7pPr>
      <a:lvl8pPr marL="37766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8pPr>
      <a:lvl9pPr marL="4233863" indent="-342900" algn="l" defTabSz="1019175" rtl="0" eaLnBrk="0" fontAlgn="base" hangingPunct="0">
        <a:spcBef>
          <a:spcPct val="20000"/>
        </a:spcBef>
        <a:spcAft>
          <a:spcPct val="0"/>
        </a:spcAft>
        <a:buClr>
          <a:schemeClr val="folHlink"/>
        </a:buClr>
        <a:buChar char="»"/>
        <a:defRPr kumimoji="1">
          <a:solidFill>
            <a:schemeClr val="tx1"/>
          </a:solidFill>
          <a:effectLst>
            <a:outerShdw blurRad="38100" dist="38100" dir="2700000" algn="tl">
              <a:srgbClr val="C0C0C0"/>
            </a:outerShdw>
          </a:effectLst>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__2.doc"/></Relationships>
</file>

<file path=ppt/slides/_rels/slide50.xml.rels><?xml version="1.0" encoding="UTF-8" standalone="yes"?>
<Relationships xmlns="http://schemas.openxmlformats.org/package/2006/relationships"><Relationship Id="rId3" Type="http://schemas.openxmlformats.org/officeDocument/2006/relationships/hyperlink" Target="http://www.dorenfest.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mailto:yuz@dorenfest.com" TargetMode="External"/><Relationship Id="rId5" Type="http://schemas.openxmlformats.org/officeDocument/2006/relationships/hyperlink" Target="mailto:sheldon@dorenfest.com" TargetMode="External"/><Relationship Id="rId4" Type="http://schemas.openxmlformats.org/officeDocument/2006/relationships/hyperlink" Target="mailto:info@dorenfes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52450" y="419100"/>
            <a:ext cx="8964613" cy="1023938"/>
          </a:xfrm>
        </p:spPr>
        <p:txBody>
          <a:bodyPr/>
          <a:lstStyle/>
          <a:p>
            <a:pPr algn="ctr">
              <a:tabLst/>
            </a:pPr>
            <a:r>
              <a:rPr lang="zh-CN" altLang="en-US" b="1" smtClean="0">
                <a:ea typeface="华文仿宋" pitchFamily="2" charset="-122"/>
              </a:rPr>
              <a:t>上海市闵行区卫生局</a:t>
            </a:r>
          </a:p>
        </p:txBody>
      </p:sp>
      <p:sp>
        <p:nvSpPr>
          <p:cNvPr id="16386" name="Text Box 4"/>
          <p:cNvSpPr txBox="1">
            <a:spLocks noChangeArrowheads="1"/>
          </p:cNvSpPr>
          <p:nvPr/>
        </p:nvSpPr>
        <p:spPr bwMode="auto">
          <a:xfrm>
            <a:off x="717550" y="2112963"/>
            <a:ext cx="3198813" cy="539750"/>
          </a:xfrm>
          <a:prstGeom prst="rect">
            <a:avLst/>
          </a:prstGeom>
          <a:noFill/>
          <a:ln w="9525">
            <a:noFill/>
            <a:miter lim="800000"/>
            <a:headEnd/>
            <a:tailEnd/>
          </a:ln>
        </p:spPr>
        <p:txBody>
          <a:bodyPr wrap="none" lIns="0" tIns="0" rIns="0" bIns="0"/>
          <a:lstStyle/>
          <a:p>
            <a:pPr eaLnBrk="0" hangingPunct="0">
              <a:spcBef>
                <a:spcPct val="20000"/>
              </a:spcBef>
              <a:buClr>
                <a:schemeClr val="bg2"/>
              </a:buClr>
              <a:buSzPct val="75000"/>
              <a:buFont typeface="Wingdings" pitchFamily="2" charset="2"/>
              <a:buNone/>
            </a:pPr>
            <a:r>
              <a:rPr kumimoji="0" lang="zh-CN" altLang="en-US" sz="2000" b="0" i="0">
                <a:latin typeface="Arial" charset="0"/>
                <a:ea typeface="华文仿宋" pitchFamily="2" charset="-122"/>
              </a:rPr>
              <a:t>中国，上海</a:t>
            </a:r>
          </a:p>
        </p:txBody>
      </p:sp>
      <p:sp>
        <p:nvSpPr>
          <p:cNvPr id="16387" name="Text Box 5"/>
          <p:cNvSpPr txBox="1">
            <a:spLocks noChangeArrowheads="1"/>
          </p:cNvSpPr>
          <p:nvPr/>
        </p:nvSpPr>
        <p:spPr bwMode="auto">
          <a:xfrm>
            <a:off x="6200775" y="2128838"/>
            <a:ext cx="3198813" cy="539750"/>
          </a:xfrm>
          <a:prstGeom prst="rect">
            <a:avLst/>
          </a:prstGeom>
          <a:noFill/>
          <a:ln w="9525">
            <a:noFill/>
            <a:miter lim="800000"/>
            <a:headEnd/>
            <a:tailEnd/>
          </a:ln>
        </p:spPr>
        <p:txBody>
          <a:bodyPr wrap="none" lIns="0" tIns="0" rIns="0" bIns="0"/>
          <a:lstStyle/>
          <a:p>
            <a:pPr algn="r" eaLnBrk="0" hangingPunct="0">
              <a:spcBef>
                <a:spcPct val="20000"/>
              </a:spcBef>
              <a:buClr>
                <a:schemeClr val="bg2"/>
              </a:buClr>
              <a:buSzPct val="75000"/>
              <a:buFont typeface="Wingdings" pitchFamily="2" charset="2"/>
              <a:buNone/>
            </a:pPr>
            <a:r>
              <a:rPr kumimoji="0" lang="en-US" altLang="zh-CN" sz="2000" b="0" i="0">
                <a:latin typeface="华文仿宋" pitchFamily="2" charset="-122"/>
                <a:ea typeface="华文仿宋" pitchFamily="2" charset="-122"/>
              </a:rPr>
              <a:t>2012</a:t>
            </a:r>
            <a:r>
              <a:rPr kumimoji="0" lang="zh-CN" altLang="en-US" sz="2000" b="0" i="0">
                <a:latin typeface="华文仿宋" pitchFamily="2" charset="-122"/>
                <a:ea typeface="华文仿宋" pitchFamily="2" charset="-122"/>
              </a:rPr>
              <a:t>年</a:t>
            </a:r>
            <a:r>
              <a:rPr kumimoji="0" lang="en-US" altLang="zh-CN" sz="2000" b="0" i="0">
                <a:latin typeface="华文仿宋" pitchFamily="2" charset="-122"/>
                <a:ea typeface="华文仿宋" pitchFamily="2" charset="-122"/>
              </a:rPr>
              <a:t>2</a:t>
            </a:r>
            <a:r>
              <a:rPr kumimoji="0" lang="zh-CN" altLang="en-US" sz="2000" b="0" i="0">
                <a:latin typeface="华文仿宋" pitchFamily="2" charset="-122"/>
                <a:ea typeface="华文仿宋" pitchFamily="2" charset="-122"/>
              </a:rPr>
              <a:t>月</a:t>
            </a:r>
            <a:r>
              <a:rPr kumimoji="0" lang="en-US" altLang="zh-CN" sz="2000" b="0" i="0">
                <a:latin typeface="华文仿宋" pitchFamily="2" charset="-122"/>
                <a:ea typeface="华文仿宋" pitchFamily="2" charset="-122"/>
              </a:rPr>
              <a:t>9</a:t>
            </a:r>
            <a:r>
              <a:rPr kumimoji="0" lang="zh-CN" altLang="en-US" sz="2000" b="0" i="0">
                <a:latin typeface="华文仿宋" pitchFamily="2" charset="-122"/>
                <a:ea typeface="华文仿宋" pitchFamily="2" charset="-122"/>
              </a:rPr>
              <a:t>日</a:t>
            </a:r>
          </a:p>
        </p:txBody>
      </p:sp>
      <p:pic>
        <p:nvPicPr>
          <p:cNvPr id="16388" name="Picture 6" descr="sida"/>
          <p:cNvPicPr>
            <a:picLocks noChangeAspect="1" noChangeArrowheads="1"/>
          </p:cNvPicPr>
          <p:nvPr/>
        </p:nvPicPr>
        <p:blipFill>
          <a:blip r:embed="rId3" cstate="print"/>
          <a:srcRect/>
          <a:stretch>
            <a:fillRect/>
          </a:stretch>
        </p:blipFill>
        <p:spPr bwMode="auto">
          <a:xfrm>
            <a:off x="8274050" y="6269038"/>
            <a:ext cx="1350963" cy="1252537"/>
          </a:xfrm>
          <a:prstGeom prst="rect">
            <a:avLst/>
          </a:prstGeom>
          <a:noFill/>
          <a:ln w="9525">
            <a:noFill/>
            <a:miter lim="800000"/>
            <a:headEnd/>
            <a:tailEnd/>
          </a:ln>
        </p:spPr>
      </p:pic>
      <p:sp>
        <p:nvSpPr>
          <p:cNvPr id="16389" name="Rectangle 3"/>
          <p:cNvSpPr>
            <a:spLocks noGrp="1" noChangeArrowheads="1"/>
          </p:cNvSpPr>
          <p:nvPr>
            <p:ph type="subTitle" idx="1"/>
          </p:nvPr>
        </p:nvSpPr>
        <p:spPr>
          <a:xfrm>
            <a:off x="1425575" y="2824163"/>
            <a:ext cx="7715250" cy="3695700"/>
          </a:xfrm>
        </p:spPr>
        <p:txBody>
          <a:bodyPr anchor="ctr"/>
          <a:lstStyle/>
          <a:p>
            <a:pPr>
              <a:lnSpc>
                <a:spcPct val="110000"/>
              </a:lnSpc>
            </a:pPr>
            <a:r>
              <a:rPr lang="zh-CN" altLang="en-US" b="1" smtClean="0">
                <a:effectLst/>
                <a:latin typeface="华文仿宋" pitchFamily="2" charset="-122"/>
                <a:ea typeface="华文仿宋" pitchFamily="2" charset="-122"/>
              </a:rPr>
              <a:t>全球医疗信息化的发展演变</a:t>
            </a:r>
          </a:p>
          <a:p>
            <a:pPr>
              <a:lnSpc>
                <a:spcPct val="110000"/>
              </a:lnSpc>
            </a:pPr>
            <a:endParaRPr lang="en-US" altLang="zh-CN" b="1" smtClean="0">
              <a:effectLst/>
              <a:latin typeface="华文仿宋" pitchFamily="2" charset="-122"/>
              <a:ea typeface="华文仿宋" pitchFamily="2" charset="-122"/>
            </a:endParaRPr>
          </a:p>
          <a:p>
            <a:pPr>
              <a:lnSpc>
                <a:spcPct val="110000"/>
              </a:lnSpc>
            </a:pPr>
            <a:r>
              <a:rPr lang="zh-CN" altLang="en-US" b="1" smtClean="0">
                <a:effectLst/>
                <a:latin typeface="华文仿宋" pitchFamily="2" charset="-122"/>
                <a:ea typeface="华文仿宋" pitchFamily="2" charset="-122"/>
              </a:rPr>
              <a:t>中国在全球医疗信息化发展中所处的阶段</a:t>
            </a:r>
            <a:endParaRPr lang="en-US" altLang="zh-CN" b="1" smtClean="0">
              <a:effectLst/>
              <a:latin typeface="华文仿宋" pitchFamily="2" charset="-122"/>
              <a:ea typeface="华文仿宋" pitchFamily="2" charset="-122"/>
            </a:endParaRPr>
          </a:p>
        </p:txBody>
      </p:sp>
      <p:cxnSp>
        <p:nvCxnSpPr>
          <p:cNvPr id="16390" name="Straight Connector 2"/>
          <p:cNvCxnSpPr>
            <a:cxnSpLocks noChangeShapeType="1"/>
          </p:cNvCxnSpPr>
          <p:nvPr/>
        </p:nvCxnSpPr>
        <p:spPr bwMode="auto">
          <a:xfrm>
            <a:off x="1468438" y="4378325"/>
            <a:ext cx="68453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09575759-1C44-4149-B140-EA25FAF38982}"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10</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30722" name="灯片编号占位符 3"/>
          <p:cNvSpPr txBox="1">
            <a:spLocks noGrp="1"/>
          </p:cNvSpPr>
          <p:nvPr/>
        </p:nvSpPr>
        <p:spPr bwMode="auto">
          <a:xfrm>
            <a:off x="4011613" y="7131050"/>
            <a:ext cx="2095500" cy="292100"/>
          </a:xfrm>
          <a:prstGeom prst="rect">
            <a:avLst/>
          </a:prstGeom>
          <a:noFill/>
          <a:ln w="9525">
            <a:noFill/>
            <a:miter lim="800000"/>
            <a:headEnd/>
            <a:tailEnd/>
          </a:ln>
        </p:spPr>
        <p:txBody>
          <a:bodyPr lIns="0" tIns="0" rIns="0" bIns="0" anchor="b"/>
          <a:lstStyle/>
          <a:p>
            <a:pPr algn="ctr" defTabSz="1019175" eaLnBrk="0" hangingPunct="0">
              <a:spcBef>
                <a:spcPct val="50000"/>
              </a:spcBef>
            </a:pPr>
            <a:fld id="{76CCC452-6332-4E46-B31C-E908C1C4614C}" type="slidenum">
              <a:rPr kumimoji="0" lang="zh-CN" altLang="en-US" sz="2000" b="0" i="0">
                <a:latin typeface="Arial" charset="0"/>
              </a:rPr>
              <a:pPr algn="ctr" defTabSz="1019175" eaLnBrk="0" hangingPunct="0">
                <a:spcBef>
                  <a:spcPct val="50000"/>
                </a:spcBef>
              </a:pPr>
              <a:t>10</a:t>
            </a:fld>
            <a:endParaRPr kumimoji="0" lang="en-US" altLang="zh-CN" sz="2000" b="0" i="0">
              <a:latin typeface="Arial" charset="0"/>
            </a:endParaRPr>
          </a:p>
        </p:txBody>
      </p:sp>
      <p:sp>
        <p:nvSpPr>
          <p:cNvPr id="30723" name="Rectangle 4"/>
          <p:cNvSpPr>
            <a:spLocks noGrp="1" noChangeArrowheads="1"/>
          </p:cNvSpPr>
          <p:nvPr>
            <p:ph type="title" idx="4294967295"/>
          </p:nvPr>
        </p:nvSpPr>
        <p:spPr/>
        <p:txBody>
          <a:bodyPr/>
          <a:lstStyle/>
          <a:p>
            <a:r>
              <a:rPr lang="zh-CN" altLang="en-US" sz="2800" b="1" smtClean="0">
                <a:ea typeface="华文仿宋" pitchFamily="2" charset="-122"/>
              </a:rPr>
              <a:t>德睿中国业务客户列举</a:t>
            </a:r>
            <a:endParaRPr lang="en-US" altLang="zh-CN" sz="2800" smtClean="0">
              <a:ea typeface="华文仿宋" pitchFamily="2" charset="-122"/>
            </a:endParaRPr>
          </a:p>
        </p:txBody>
      </p:sp>
      <p:sp>
        <p:nvSpPr>
          <p:cNvPr id="30724" name="Rectangle 5"/>
          <p:cNvSpPr>
            <a:spLocks noGrp="1" noChangeArrowheads="1"/>
          </p:cNvSpPr>
          <p:nvPr>
            <p:ph type="body" idx="4294967295"/>
          </p:nvPr>
        </p:nvSpPr>
        <p:spPr>
          <a:noFill/>
        </p:spPr>
        <p:txBody>
          <a:bodyPr/>
          <a:lstStyle/>
          <a:p>
            <a:pPr>
              <a:spcBef>
                <a:spcPct val="25000"/>
              </a:spcBef>
            </a:pPr>
            <a:r>
              <a:rPr lang="zh-CN" altLang="en-US" dirty="0" smtClean="0">
                <a:effectLst/>
                <a:latin typeface="华文仿宋" pitchFamily="2" charset="-122"/>
                <a:ea typeface="华文仿宋" pitchFamily="2" charset="-122"/>
              </a:rPr>
              <a:t>为一些卫生局客户进行区域卫生信息化规划和</a:t>
            </a:r>
            <a:r>
              <a:rPr lang="zh-CN" altLang="en-US" dirty="0" smtClean="0">
                <a:effectLst/>
                <a:latin typeface="华文仿宋" pitchFamily="2" charset="-122"/>
                <a:ea typeface="华文仿宋" pitchFamily="2" charset="-122"/>
              </a:rPr>
              <a:t>数字化医院</a:t>
            </a:r>
            <a:r>
              <a:rPr lang="zh-CN" altLang="en-US" dirty="0" smtClean="0">
                <a:effectLst/>
                <a:latin typeface="华文仿宋" pitchFamily="2" charset="-122"/>
                <a:ea typeface="华文仿宋" pitchFamily="2" charset="-122"/>
              </a:rPr>
              <a:t>建设规划</a:t>
            </a:r>
            <a:br>
              <a:rPr lang="zh-CN" altLang="en-US" dirty="0" smtClean="0">
                <a:effectLst/>
                <a:latin typeface="华文仿宋" pitchFamily="2" charset="-122"/>
                <a:ea typeface="华文仿宋" pitchFamily="2" charset="-122"/>
              </a:rPr>
            </a:br>
            <a:endParaRPr lang="zh-CN" altLang="en-US" dirty="0" smtClean="0">
              <a:effectLst/>
              <a:latin typeface="华文仿宋" pitchFamily="2" charset="-122"/>
              <a:ea typeface="华文仿宋" pitchFamily="2" charset="-122"/>
            </a:endParaRPr>
          </a:p>
          <a:p>
            <a:pPr lvl="1">
              <a:spcBef>
                <a:spcPct val="25000"/>
              </a:spcBef>
            </a:pPr>
            <a:r>
              <a:rPr lang="zh-CN" altLang="en-US" dirty="0" smtClean="0">
                <a:effectLst/>
                <a:latin typeface="华文仿宋" pitchFamily="2" charset="-122"/>
                <a:ea typeface="华文仿宋" pitchFamily="2" charset="-122"/>
              </a:rPr>
              <a:t>深圳市卫生局</a:t>
            </a:r>
          </a:p>
          <a:p>
            <a:pPr lvl="1">
              <a:spcBef>
                <a:spcPct val="25000"/>
              </a:spcBef>
            </a:pPr>
            <a:r>
              <a:rPr lang="zh-CN" altLang="en-US" dirty="0" smtClean="0">
                <a:effectLst/>
                <a:latin typeface="华文仿宋" pitchFamily="2" charset="-122"/>
                <a:ea typeface="华文仿宋" pitchFamily="2" charset="-122"/>
              </a:rPr>
              <a:t>重庆市卫生局</a:t>
            </a:r>
          </a:p>
          <a:p>
            <a:pPr lvl="1">
              <a:spcBef>
                <a:spcPct val="25000"/>
              </a:spcBef>
              <a:buFontTx/>
              <a:buNone/>
            </a:pPr>
            <a:endParaRPr lang="zh-CN" altLang="en-US" dirty="0" smtClean="0">
              <a:effectLst/>
              <a:latin typeface="华文仿宋" pitchFamily="2" charset="-122"/>
              <a:ea typeface="华文仿宋" pitchFamily="2" charset="-122"/>
            </a:endParaRPr>
          </a:p>
          <a:p>
            <a:pPr>
              <a:spcBef>
                <a:spcPct val="25000"/>
              </a:spcBef>
            </a:pPr>
            <a:r>
              <a:rPr lang="zh-CN" altLang="en-US" dirty="0" smtClean="0">
                <a:effectLst/>
                <a:latin typeface="华文仿宋" pitchFamily="2" charset="-122"/>
                <a:ea typeface="华文仿宋" pitchFamily="2" charset="-122"/>
              </a:rPr>
              <a:t>一些医院客户</a:t>
            </a:r>
            <a:br>
              <a:rPr lang="zh-CN" altLang="en-US" dirty="0" smtClean="0">
                <a:effectLst/>
                <a:latin typeface="华文仿宋" pitchFamily="2" charset="-122"/>
                <a:ea typeface="华文仿宋" pitchFamily="2" charset="-122"/>
              </a:rPr>
            </a:br>
            <a:endParaRPr lang="zh-CN" altLang="en-US" dirty="0" smtClean="0">
              <a:effectLst/>
              <a:latin typeface="华文仿宋" pitchFamily="2" charset="-122"/>
              <a:ea typeface="华文仿宋" pitchFamily="2" charset="-122"/>
            </a:endParaRPr>
          </a:p>
          <a:p>
            <a:pPr lvl="1">
              <a:spcBef>
                <a:spcPct val="25000"/>
              </a:spcBef>
            </a:pPr>
            <a:r>
              <a:rPr lang="zh-CN" altLang="en-US" dirty="0" smtClean="0">
                <a:effectLst/>
                <a:latin typeface="华文仿宋" pitchFamily="2" charset="-122"/>
                <a:ea typeface="华文仿宋" pitchFamily="2" charset="-122"/>
              </a:rPr>
              <a:t>北京大学第三医院</a:t>
            </a:r>
            <a:endParaRPr lang="zh-CN" altLang="en-US" dirty="0" smtClean="0">
              <a:effectLst/>
              <a:latin typeface="华文仿宋" pitchFamily="2" charset="-122"/>
              <a:ea typeface="华文仿宋" pitchFamily="2" charset="-122"/>
            </a:endParaRPr>
          </a:p>
          <a:p>
            <a:pPr lvl="1">
              <a:spcBef>
                <a:spcPct val="25000"/>
              </a:spcBef>
            </a:pPr>
            <a:r>
              <a:rPr lang="zh-CN" altLang="en-US" dirty="0" smtClean="0">
                <a:effectLst/>
                <a:latin typeface="华文仿宋" pitchFamily="2" charset="-122"/>
                <a:ea typeface="华文仿宋" pitchFamily="2" charset="-122"/>
              </a:rPr>
              <a:t>上海市长宁区妇幼保健院</a:t>
            </a:r>
          </a:p>
          <a:p>
            <a:pPr lvl="1">
              <a:spcBef>
                <a:spcPct val="25000"/>
              </a:spcBef>
            </a:pPr>
            <a:r>
              <a:rPr lang="zh-CN" altLang="en-US" dirty="0" smtClean="0">
                <a:effectLst/>
                <a:latin typeface="华文仿宋" pitchFamily="2" charset="-122"/>
                <a:ea typeface="华文仿宋" pitchFamily="2" charset="-122"/>
              </a:rPr>
              <a:t>山东省日照市人民医院</a:t>
            </a:r>
          </a:p>
          <a:p>
            <a:pPr lvl="1">
              <a:spcBef>
                <a:spcPct val="25000"/>
              </a:spcBef>
            </a:pPr>
            <a:r>
              <a:rPr lang="zh-CN" altLang="en-US" dirty="0" smtClean="0">
                <a:effectLst/>
                <a:latin typeface="华文仿宋" pitchFamily="2" charset="-122"/>
                <a:ea typeface="华文仿宋" pitchFamily="2" charset="-122"/>
              </a:rPr>
              <a:t>佛山市第一人民医院</a:t>
            </a:r>
          </a:p>
          <a:p>
            <a:pPr lvl="1">
              <a:spcBef>
                <a:spcPct val="25000"/>
              </a:spcBef>
              <a:buFontTx/>
              <a:buNone/>
            </a:pPr>
            <a:endParaRPr lang="zh-CN" altLang="en-US" dirty="0" smtClean="0">
              <a:effectLst/>
              <a:latin typeface="华文仿宋" pitchFamily="2" charset="-122"/>
              <a:ea typeface="华文仿宋" pitchFamily="2" charset="-122"/>
            </a:endParaRPr>
          </a:p>
          <a:p>
            <a:pPr>
              <a:spcBef>
                <a:spcPct val="25000"/>
              </a:spcBef>
            </a:pPr>
            <a:r>
              <a:rPr lang="zh-CN" altLang="en-US" dirty="0" smtClean="0">
                <a:effectLst/>
                <a:latin typeface="华文仿宋" pitchFamily="2" charset="-122"/>
                <a:ea typeface="华文仿宋" pitchFamily="2" charset="-122"/>
              </a:rPr>
              <a:t>帮助国外的客户将其技能带到中国大陆地区</a:t>
            </a:r>
            <a:br>
              <a:rPr lang="zh-CN" altLang="en-US" dirty="0" smtClean="0">
                <a:effectLst/>
                <a:latin typeface="华文仿宋" pitchFamily="2" charset="-122"/>
                <a:ea typeface="华文仿宋" pitchFamily="2" charset="-122"/>
              </a:rPr>
            </a:br>
            <a:endParaRPr lang="zh-CN" altLang="en-US" dirty="0" smtClean="0">
              <a:effectLst/>
              <a:latin typeface="华文仿宋" pitchFamily="2" charset="-122"/>
              <a:ea typeface="华文仿宋" pitchFamily="2" charset="-122"/>
            </a:endParaRPr>
          </a:p>
          <a:p>
            <a:pPr lvl="1">
              <a:spcBef>
                <a:spcPct val="25000"/>
              </a:spcBef>
            </a:pPr>
            <a:r>
              <a:rPr lang="zh-CN" altLang="en-US" dirty="0" smtClean="0">
                <a:effectLst/>
                <a:latin typeface="华文仿宋" pitchFamily="2" charset="-122"/>
                <a:ea typeface="华文仿宋" pitchFamily="2" charset="-122"/>
              </a:rPr>
              <a:t>香港医院管理局 </a:t>
            </a:r>
          </a:p>
          <a:p>
            <a:pPr lvl="1">
              <a:spcBef>
                <a:spcPct val="25000"/>
              </a:spcBef>
            </a:pPr>
            <a:r>
              <a:rPr lang="zh-CN" altLang="en-US" dirty="0" smtClean="0">
                <a:effectLst/>
                <a:latin typeface="华文仿宋" pitchFamily="2" charset="-122"/>
                <a:ea typeface="华文仿宋" pitchFamily="2" charset="-122"/>
              </a:rPr>
              <a:t>微软</a:t>
            </a:r>
            <a:endParaRPr lang="en-US" altLang="zh-CN" dirty="0" smtClean="0">
              <a:effectLst/>
              <a:latin typeface="华文仿宋" pitchFamily="2" charset="-122"/>
              <a:ea typeface="华文仿宋" pitchFamily="2" charset="-122"/>
            </a:endParaRPr>
          </a:p>
          <a:p>
            <a:pPr lvl="1">
              <a:spcBef>
                <a:spcPct val="25000"/>
              </a:spcBef>
            </a:pPr>
            <a:r>
              <a:rPr lang="zh-CN" altLang="en-US" dirty="0" smtClean="0">
                <a:effectLst/>
                <a:latin typeface="华文仿宋" pitchFamily="2" charset="-122"/>
                <a:ea typeface="华文仿宋" pitchFamily="2" charset="-122"/>
              </a:rPr>
              <a:t>飞利浦</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0A8B4C43-9698-4416-82BD-7B4125CF2B0A}" type="slidenum">
              <a:rPr lang="zh-CN" altLang="en-US"/>
              <a:pPr>
                <a:defRPr/>
              </a:pPr>
              <a:t>11</a:t>
            </a:fld>
            <a:endParaRPr lang="en-US" altLang="zh-CN"/>
          </a:p>
        </p:txBody>
      </p:sp>
      <p:sp>
        <p:nvSpPr>
          <p:cNvPr id="32770" name="Rectangle 3"/>
          <p:cNvSpPr>
            <a:spLocks noGrp="1" noChangeArrowheads="1"/>
          </p:cNvSpPr>
          <p:nvPr>
            <p:ph type="body" idx="1"/>
          </p:nvPr>
        </p:nvSpPr>
        <p:spPr>
          <a:xfrm>
            <a:off x="914400" y="1277938"/>
            <a:ext cx="8305800" cy="5446712"/>
          </a:xfrm>
        </p:spPr>
        <p:txBody>
          <a:bodyPr anchorCtr="1"/>
          <a:lstStyle/>
          <a:p>
            <a:pPr marL="0" indent="0" algn="ctr">
              <a:buFont typeface="Wingdings" pitchFamily="2" charset="2"/>
              <a:buNone/>
            </a:pPr>
            <a:r>
              <a:rPr lang="zh-CN" altLang="en-US" sz="4000" b="1" smtClean="0">
                <a:effectLst/>
                <a:ea typeface="华文仿宋" pitchFamily="2" charset="-122"/>
              </a:rPr>
              <a:t>国外医疗信息化的演变</a:t>
            </a:r>
          </a:p>
        </p:txBody>
      </p:sp>
      <p:sp>
        <p:nvSpPr>
          <p:cNvPr id="32771" name="Rectangle 4"/>
          <p:cNvSpPr>
            <a:spLocks noGrp="1" noChangeArrowheads="1"/>
          </p:cNvSpPr>
          <p:nvPr>
            <p:ph type="title"/>
          </p:nvPr>
        </p:nvSpPr>
        <p:spPr>
          <a:xfrm>
            <a:off x="795338" y="430213"/>
            <a:ext cx="8778875" cy="425450"/>
          </a:xfrm>
        </p:spPr>
        <p:txBody>
          <a:bodyPr anchor="b"/>
          <a:lstStyle/>
          <a:p>
            <a:r>
              <a:rPr lang="zh-CN" altLang="en-US" sz="2800" b="1" smtClean="0">
                <a:ea typeface="华文仿宋" pitchFamily="2" charset="-122"/>
              </a:rPr>
              <a:t>上海市闵行区卫生局</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89AF23C7-6527-4478-AB93-C453DDE5E868}" type="slidenum">
              <a:rPr kumimoji="0" lang="zh-CN" altLang="en-US" b="0" i="0">
                <a:latin typeface="Arial" charset="0"/>
              </a:rPr>
              <a:pPr algn="ctr" eaLnBrk="0" hangingPunct="0">
                <a:spcBef>
                  <a:spcPct val="50000"/>
                </a:spcBef>
              </a:pPr>
              <a:t>12</a:t>
            </a:fld>
            <a:endParaRPr kumimoji="0" lang="en-US" altLang="zh-CN" b="0" i="0">
              <a:latin typeface="Arial" charset="0"/>
            </a:endParaRPr>
          </a:p>
        </p:txBody>
      </p:sp>
      <p:sp>
        <p:nvSpPr>
          <p:cNvPr id="34818" name="Rectangle 3"/>
          <p:cNvSpPr>
            <a:spLocks noGrp="1" noChangeArrowheads="1"/>
          </p:cNvSpPr>
          <p:nvPr>
            <p:ph type="title" idx="4294967295"/>
          </p:nvPr>
        </p:nvSpPr>
        <p:spPr>
          <a:xfrm>
            <a:off x="795338" y="563563"/>
            <a:ext cx="8778875" cy="882650"/>
          </a:xfrm>
        </p:spPr>
        <p:txBody>
          <a:bodyPr/>
          <a:lstStyle/>
          <a:p>
            <a:r>
              <a:rPr lang="zh-CN" altLang="en-US" sz="2800" b="1" smtClean="0">
                <a:ea typeface="华文仿宋" pitchFamily="2" charset="-122"/>
              </a:rPr>
              <a:t>多年以来人们不断寻找改进医疗卫生服务的机会</a:t>
            </a:r>
            <a:endParaRPr lang="en-US" altLang="zh-CN" sz="2800" b="1" smtClean="0">
              <a:ea typeface="华文仿宋" pitchFamily="2" charset="-122"/>
            </a:endParaRPr>
          </a:p>
        </p:txBody>
      </p:sp>
      <p:sp>
        <p:nvSpPr>
          <p:cNvPr id="34819" name="Rectangle 4"/>
          <p:cNvSpPr>
            <a:spLocks noGrp="1" noChangeArrowheads="1"/>
          </p:cNvSpPr>
          <p:nvPr>
            <p:ph type="body" idx="4294967295"/>
          </p:nvPr>
        </p:nvSpPr>
        <p:spPr>
          <a:xfrm>
            <a:off x="817563" y="1311275"/>
            <a:ext cx="8480425" cy="5743575"/>
          </a:xfrm>
          <a:noFill/>
        </p:spPr>
        <p:txBody>
          <a:bodyPr/>
          <a:lstStyle/>
          <a:p>
            <a:pPr>
              <a:spcBef>
                <a:spcPct val="0"/>
              </a:spcBef>
              <a:spcAft>
                <a:spcPct val="175000"/>
              </a:spcAft>
            </a:pPr>
            <a:r>
              <a:rPr lang="zh-CN" altLang="en-US" sz="2000" smtClean="0">
                <a:effectLst/>
                <a:ea typeface="华文仿宋" pitchFamily="2" charset="-122"/>
              </a:rPr>
              <a:t>大量的冗余信息</a:t>
            </a:r>
            <a:endParaRPr lang="en-US" altLang="zh-CN" sz="2000" smtClean="0">
              <a:effectLst/>
              <a:ea typeface="华文仿宋" pitchFamily="2" charset="-122"/>
            </a:endParaRPr>
          </a:p>
          <a:p>
            <a:pPr>
              <a:spcBef>
                <a:spcPct val="0"/>
              </a:spcBef>
              <a:spcAft>
                <a:spcPct val="175000"/>
              </a:spcAft>
            </a:pPr>
            <a:r>
              <a:rPr lang="zh-CN" altLang="en-US" sz="2000" smtClean="0">
                <a:effectLst/>
                <a:ea typeface="华文仿宋" pitchFamily="2" charset="-122"/>
              </a:rPr>
              <a:t>易出错</a:t>
            </a:r>
            <a:endParaRPr lang="en-US" altLang="zh-CN" sz="2000" smtClean="0">
              <a:effectLst/>
              <a:ea typeface="华文仿宋" pitchFamily="2" charset="-122"/>
            </a:endParaRPr>
          </a:p>
          <a:p>
            <a:pPr>
              <a:spcBef>
                <a:spcPct val="0"/>
              </a:spcBef>
              <a:spcAft>
                <a:spcPct val="175000"/>
              </a:spcAft>
            </a:pPr>
            <a:r>
              <a:rPr lang="zh-CN" altLang="en-US" sz="2000" smtClean="0">
                <a:effectLst/>
                <a:ea typeface="华文仿宋" pitchFamily="2" charset="-122"/>
              </a:rPr>
              <a:t>缺乏时效性</a:t>
            </a:r>
            <a:endParaRPr lang="en-US" altLang="zh-CN" sz="2000" smtClean="0">
              <a:effectLst/>
              <a:ea typeface="华文仿宋" pitchFamily="2" charset="-122"/>
            </a:endParaRPr>
          </a:p>
          <a:p>
            <a:pPr>
              <a:spcBef>
                <a:spcPct val="0"/>
              </a:spcBef>
              <a:spcAft>
                <a:spcPct val="175000"/>
              </a:spcAft>
            </a:pPr>
            <a:r>
              <a:rPr lang="zh-CN" altLang="en-US" sz="2000" smtClean="0">
                <a:effectLst/>
                <a:ea typeface="华文仿宋" pitchFamily="2" charset="-122"/>
              </a:rPr>
              <a:t>高成本</a:t>
            </a:r>
            <a:endParaRPr lang="en-US" altLang="zh-CN" sz="2000" smtClean="0">
              <a:effectLst/>
              <a:ea typeface="华文仿宋" pitchFamily="2" charset="-122"/>
            </a:endParaRPr>
          </a:p>
          <a:p>
            <a:pPr>
              <a:spcBef>
                <a:spcPct val="0"/>
              </a:spcBef>
              <a:spcAft>
                <a:spcPct val="175000"/>
              </a:spcAft>
            </a:pPr>
            <a:r>
              <a:rPr lang="zh-CN" altLang="en-US" sz="2000" smtClean="0">
                <a:effectLst/>
                <a:ea typeface="华文仿宋" pitchFamily="2" charset="-122"/>
              </a:rPr>
              <a:t>组织复杂</a:t>
            </a:r>
            <a:endParaRPr lang="en-US" altLang="zh-CN" sz="2000" smtClean="0">
              <a:effectLst/>
              <a:ea typeface="华文仿宋"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7E311DD8-5B2D-40F0-B5FB-151053C2C770}"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13</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35842" name="Rectangle 5"/>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美国医院从</a:t>
            </a:r>
            <a:r>
              <a:rPr lang="en-US" altLang="zh-CN" sz="2800" b="1" smtClean="0">
                <a:latin typeface="华文仿宋" pitchFamily="2" charset="-122"/>
                <a:ea typeface="华文仿宋" pitchFamily="2" charset="-122"/>
              </a:rPr>
              <a:t>60</a:t>
            </a:r>
            <a:r>
              <a:rPr lang="zh-CN" altLang="en-US" sz="2800" b="1" smtClean="0">
                <a:latin typeface="华文仿宋" pitchFamily="2" charset="-122"/>
                <a:ea typeface="华文仿宋" pitchFamily="2" charset="-122"/>
              </a:rPr>
              <a:t>年代开始使用信息技术，发展到电子病历一共经历了</a:t>
            </a:r>
            <a:r>
              <a:rPr lang="en-US" altLang="zh-CN" sz="2800" b="1" smtClean="0">
                <a:latin typeface="华文仿宋" pitchFamily="2" charset="-122"/>
                <a:ea typeface="华文仿宋" pitchFamily="2" charset="-122"/>
              </a:rPr>
              <a:t>4</a:t>
            </a:r>
            <a:r>
              <a:rPr lang="zh-CN" altLang="en-US" sz="2800" b="1" smtClean="0">
                <a:latin typeface="华文仿宋" pitchFamily="2" charset="-122"/>
                <a:ea typeface="华文仿宋" pitchFamily="2" charset="-122"/>
              </a:rPr>
              <a:t>代信息系统</a:t>
            </a:r>
            <a:endParaRPr lang="en-US" altLang="zh-CN" sz="2800" smtClean="0">
              <a:latin typeface="华文仿宋" pitchFamily="2" charset="-122"/>
              <a:ea typeface="华文仿宋" pitchFamily="2" charset="-122"/>
            </a:endParaRPr>
          </a:p>
        </p:txBody>
      </p:sp>
      <p:sp>
        <p:nvSpPr>
          <p:cNvPr id="35843" name="Rectangle 6"/>
          <p:cNvSpPr>
            <a:spLocks noGrp="1" noChangeArrowheads="1"/>
          </p:cNvSpPr>
          <p:nvPr>
            <p:ph type="body" idx="4294967295"/>
          </p:nvPr>
        </p:nvSpPr>
        <p:spPr>
          <a:noFill/>
        </p:spPr>
        <p:txBody>
          <a:bodyPr/>
          <a:lstStyle/>
          <a:p>
            <a:pPr>
              <a:spcBef>
                <a:spcPct val="0"/>
              </a:spcBef>
              <a:spcAft>
                <a:spcPct val="200000"/>
              </a:spcAft>
              <a:buClr>
                <a:schemeClr val="accent1"/>
              </a:buClr>
              <a:buFont typeface="Wingdings" pitchFamily="2" charset="2"/>
              <a:buAutoNum type="arabicPeriod"/>
            </a:pPr>
            <a:r>
              <a:rPr lang="zh-CN" altLang="en-US" sz="2000" smtClean="0">
                <a:effectLst/>
                <a:latin typeface="华文仿宋" pitchFamily="2" charset="-122"/>
                <a:ea typeface="华文仿宋" pitchFamily="2" charset="-122"/>
              </a:rPr>
              <a:t>财务系统</a:t>
            </a:r>
            <a:r>
              <a:rPr lang="en-US" altLang="zh-CN" sz="2000" smtClean="0">
                <a:effectLst/>
                <a:latin typeface="华文仿宋" pitchFamily="2" charset="-122"/>
                <a:ea typeface="华文仿宋" pitchFamily="2" charset="-122"/>
              </a:rPr>
              <a:t>(</a:t>
            </a:r>
            <a:r>
              <a:rPr lang="zh-CN" altLang="en-US" sz="2000" smtClean="0">
                <a:effectLst/>
                <a:latin typeface="华文仿宋" pitchFamily="2" charset="-122"/>
                <a:ea typeface="华文仿宋" pitchFamily="2" charset="-122"/>
              </a:rPr>
              <a:t>上世纪</a:t>
            </a:r>
            <a:r>
              <a:rPr lang="en-US" altLang="zh-CN" sz="2000" smtClean="0">
                <a:effectLst/>
                <a:latin typeface="华文仿宋" pitchFamily="2" charset="-122"/>
                <a:ea typeface="华文仿宋" pitchFamily="2" charset="-122"/>
              </a:rPr>
              <a:t>60</a:t>
            </a:r>
            <a:r>
              <a:rPr lang="zh-CN" altLang="en-US" sz="2000" smtClean="0">
                <a:effectLst/>
                <a:latin typeface="华文仿宋" pitchFamily="2" charset="-122"/>
                <a:ea typeface="华文仿宋" pitchFamily="2" charset="-122"/>
              </a:rPr>
              <a:t>和</a:t>
            </a:r>
            <a:r>
              <a:rPr lang="en-US" altLang="zh-CN" sz="2000" smtClean="0">
                <a:effectLst/>
                <a:latin typeface="华文仿宋" pitchFamily="2" charset="-122"/>
                <a:ea typeface="华文仿宋" pitchFamily="2" charset="-122"/>
              </a:rPr>
              <a:t>70</a:t>
            </a:r>
            <a:r>
              <a:rPr lang="zh-CN" altLang="en-US" sz="2000" smtClean="0">
                <a:effectLst/>
                <a:latin typeface="华文仿宋" pitchFamily="2" charset="-122"/>
                <a:ea typeface="华文仿宋" pitchFamily="2" charset="-122"/>
              </a:rPr>
              <a:t>年代</a:t>
            </a:r>
            <a:r>
              <a:rPr lang="en-US" altLang="zh-CN" sz="2000" smtClean="0">
                <a:effectLst/>
                <a:latin typeface="华文仿宋" pitchFamily="2" charset="-122"/>
                <a:ea typeface="华文仿宋" pitchFamily="2" charset="-122"/>
              </a:rPr>
              <a:t>) </a:t>
            </a:r>
          </a:p>
          <a:p>
            <a:pPr>
              <a:spcBef>
                <a:spcPct val="0"/>
              </a:spcBef>
              <a:spcAft>
                <a:spcPct val="200000"/>
              </a:spcAft>
              <a:buClr>
                <a:schemeClr val="accent1"/>
              </a:buClr>
              <a:buFont typeface="Wingdings" pitchFamily="2" charset="2"/>
              <a:buAutoNum type="arabicPeriod"/>
            </a:pPr>
            <a:r>
              <a:rPr lang="zh-CN" altLang="en-US" sz="2000" smtClean="0">
                <a:effectLst/>
                <a:latin typeface="华文仿宋" pitchFamily="2" charset="-122"/>
                <a:ea typeface="华文仿宋" pitchFamily="2" charset="-122"/>
              </a:rPr>
              <a:t>有限的临床系统</a:t>
            </a:r>
            <a:r>
              <a:rPr lang="en-US" altLang="zh-CN" sz="2000" smtClean="0">
                <a:effectLst/>
                <a:latin typeface="华文仿宋" pitchFamily="2" charset="-122"/>
                <a:ea typeface="华文仿宋" pitchFamily="2" charset="-122"/>
              </a:rPr>
              <a:t>(</a:t>
            </a:r>
            <a:r>
              <a:rPr lang="zh-CN" altLang="en-US" sz="2000" smtClean="0">
                <a:effectLst/>
                <a:latin typeface="华文仿宋" pitchFamily="2" charset="-122"/>
                <a:ea typeface="华文仿宋" pitchFamily="2" charset="-122"/>
              </a:rPr>
              <a:t>上世纪</a:t>
            </a:r>
            <a:r>
              <a:rPr lang="en-US" altLang="zh-CN" sz="2000" smtClean="0">
                <a:effectLst/>
                <a:latin typeface="华文仿宋" pitchFamily="2" charset="-122"/>
                <a:ea typeface="华文仿宋" pitchFamily="2" charset="-122"/>
              </a:rPr>
              <a:t>70</a:t>
            </a:r>
            <a:r>
              <a:rPr lang="zh-CN" altLang="en-US" sz="2000" smtClean="0">
                <a:effectLst/>
                <a:latin typeface="华文仿宋" pitchFamily="2" charset="-122"/>
                <a:ea typeface="华文仿宋" pitchFamily="2" charset="-122"/>
              </a:rPr>
              <a:t>和</a:t>
            </a:r>
            <a:r>
              <a:rPr lang="en-US" altLang="zh-CN" sz="2000" smtClean="0">
                <a:effectLst/>
                <a:latin typeface="华文仿宋" pitchFamily="2" charset="-122"/>
                <a:ea typeface="华文仿宋" pitchFamily="2" charset="-122"/>
              </a:rPr>
              <a:t>80</a:t>
            </a:r>
            <a:r>
              <a:rPr lang="zh-CN" altLang="en-US" sz="2000" smtClean="0">
                <a:effectLst/>
                <a:latin typeface="华文仿宋" pitchFamily="2" charset="-122"/>
                <a:ea typeface="华文仿宋" pitchFamily="2" charset="-122"/>
              </a:rPr>
              <a:t>年代</a:t>
            </a:r>
            <a:r>
              <a:rPr lang="en-US" altLang="zh-CN" sz="2000" smtClean="0">
                <a:effectLst/>
                <a:latin typeface="华文仿宋" pitchFamily="2" charset="-122"/>
                <a:ea typeface="华文仿宋" pitchFamily="2" charset="-122"/>
              </a:rPr>
              <a:t>) </a:t>
            </a:r>
          </a:p>
          <a:p>
            <a:pPr>
              <a:spcBef>
                <a:spcPct val="0"/>
              </a:spcBef>
              <a:spcAft>
                <a:spcPct val="200000"/>
              </a:spcAft>
              <a:buClr>
                <a:schemeClr val="accent1"/>
              </a:buClr>
              <a:buFont typeface="Wingdings" pitchFamily="2" charset="2"/>
              <a:buAutoNum type="arabicPeriod"/>
            </a:pPr>
            <a:r>
              <a:rPr lang="zh-CN" altLang="en-US" sz="2000" smtClean="0">
                <a:effectLst/>
                <a:latin typeface="华文仿宋" pitchFamily="2" charset="-122"/>
                <a:ea typeface="华文仿宋" pitchFamily="2" charset="-122"/>
              </a:rPr>
              <a:t>更高级的临床系统</a:t>
            </a:r>
            <a:r>
              <a:rPr lang="en-US" altLang="zh-CN" sz="2000" smtClean="0">
                <a:effectLst/>
                <a:latin typeface="华文仿宋" pitchFamily="2" charset="-122"/>
                <a:ea typeface="华文仿宋" pitchFamily="2" charset="-122"/>
              </a:rPr>
              <a:t> (</a:t>
            </a:r>
            <a:r>
              <a:rPr lang="zh-CN" altLang="en-US" sz="2000" smtClean="0">
                <a:effectLst/>
                <a:latin typeface="华文仿宋" pitchFamily="2" charset="-122"/>
                <a:ea typeface="华文仿宋" pitchFamily="2" charset="-122"/>
              </a:rPr>
              <a:t>上世纪</a:t>
            </a:r>
            <a:r>
              <a:rPr lang="en-US" altLang="zh-CN" sz="2000" smtClean="0">
                <a:effectLst/>
                <a:latin typeface="华文仿宋" pitchFamily="2" charset="-122"/>
                <a:ea typeface="华文仿宋" pitchFamily="2" charset="-122"/>
              </a:rPr>
              <a:t>80</a:t>
            </a:r>
            <a:r>
              <a:rPr lang="zh-CN" altLang="en-US" sz="2000" smtClean="0">
                <a:effectLst/>
                <a:latin typeface="华文仿宋" pitchFamily="2" charset="-122"/>
                <a:ea typeface="华文仿宋" pitchFamily="2" charset="-122"/>
              </a:rPr>
              <a:t>年代晚期和</a:t>
            </a:r>
            <a:r>
              <a:rPr lang="en-US" altLang="zh-CN" sz="2000" smtClean="0">
                <a:effectLst/>
                <a:latin typeface="华文仿宋" pitchFamily="2" charset="-122"/>
                <a:ea typeface="华文仿宋" pitchFamily="2" charset="-122"/>
              </a:rPr>
              <a:t>90</a:t>
            </a:r>
            <a:r>
              <a:rPr lang="zh-CN" altLang="en-US" sz="2000" smtClean="0">
                <a:effectLst/>
                <a:latin typeface="华文仿宋" pitchFamily="2" charset="-122"/>
                <a:ea typeface="华文仿宋" pitchFamily="2" charset="-122"/>
              </a:rPr>
              <a:t>年代</a:t>
            </a:r>
            <a:r>
              <a:rPr lang="en-US" altLang="zh-CN" sz="2000" smtClean="0">
                <a:effectLst/>
                <a:latin typeface="华文仿宋" pitchFamily="2" charset="-122"/>
                <a:ea typeface="华文仿宋" pitchFamily="2" charset="-122"/>
              </a:rPr>
              <a:t>) </a:t>
            </a:r>
          </a:p>
          <a:p>
            <a:pPr>
              <a:spcBef>
                <a:spcPct val="0"/>
              </a:spcBef>
              <a:spcAft>
                <a:spcPct val="200000"/>
              </a:spcAft>
              <a:buClr>
                <a:schemeClr val="accent1"/>
              </a:buClr>
              <a:buFont typeface="Wingdings" pitchFamily="2" charset="2"/>
              <a:buAutoNum type="arabicPeriod"/>
            </a:pPr>
            <a:r>
              <a:rPr lang="zh-CN" altLang="en-US" sz="2000" smtClean="0">
                <a:effectLst/>
                <a:latin typeface="华文仿宋" pitchFamily="2" charset="-122"/>
                <a:ea typeface="华文仿宋" pitchFamily="2" charset="-122"/>
              </a:rPr>
              <a:t>电子病历 </a:t>
            </a:r>
            <a:r>
              <a:rPr lang="en-US" altLang="zh-CN" sz="2000" smtClean="0">
                <a:effectLst/>
                <a:latin typeface="华文仿宋" pitchFamily="2" charset="-122"/>
                <a:ea typeface="华文仿宋" pitchFamily="2" charset="-122"/>
              </a:rPr>
              <a:t>(2000</a:t>
            </a:r>
            <a:r>
              <a:rPr lang="zh-CN" altLang="en-US" sz="2000" smtClean="0">
                <a:effectLst/>
                <a:latin typeface="华文仿宋" pitchFamily="2" charset="-122"/>
                <a:ea typeface="华文仿宋" pitchFamily="2" charset="-122"/>
              </a:rPr>
              <a:t>年以后</a:t>
            </a:r>
            <a:r>
              <a:rPr lang="en-US" altLang="zh-CN" sz="2000" smtClean="0">
                <a:effectLst/>
                <a:latin typeface="华文仿宋" pitchFamily="2" charset="-122"/>
                <a:ea typeface="华文仿宋" pitchFamily="2" charset="-122"/>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AF237EE5-2C61-4A2C-9C45-FE458F5879A1}"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14</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37890" name="灯片编号占位符 2"/>
          <p:cNvSpPr txBox="1">
            <a:spLocks noGrp="1"/>
          </p:cNvSpPr>
          <p:nvPr/>
        </p:nvSpPr>
        <p:spPr bwMode="auto">
          <a:xfrm>
            <a:off x="4011613" y="7131050"/>
            <a:ext cx="2095500" cy="292100"/>
          </a:xfrm>
          <a:prstGeom prst="rect">
            <a:avLst/>
          </a:prstGeom>
          <a:noFill/>
          <a:ln w="9525">
            <a:noFill/>
            <a:miter lim="800000"/>
            <a:headEnd/>
            <a:tailEnd/>
          </a:ln>
        </p:spPr>
        <p:txBody>
          <a:bodyPr lIns="0" tIns="0" rIns="0" bIns="0" anchor="b"/>
          <a:lstStyle/>
          <a:p>
            <a:pPr algn="ctr" defTabSz="1019175" eaLnBrk="0" hangingPunct="0">
              <a:spcBef>
                <a:spcPct val="50000"/>
              </a:spcBef>
            </a:pPr>
            <a:fld id="{16CD2ECF-4D97-405C-9B42-E7675D051739}" type="slidenum">
              <a:rPr kumimoji="0" lang="zh-CN" altLang="en-US" i="0">
                <a:latin typeface="Arial" charset="0"/>
              </a:rPr>
              <a:pPr algn="ctr" defTabSz="1019175" eaLnBrk="0" hangingPunct="0">
                <a:spcBef>
                  <a:spcPct val="50000"/>
                </a:spcBef>
              </a:pPr>
              <a:t>14</a:t>
            </a:fld>
            <a:endParaRPr kumimoji="0" lang="en-US" altLang="zh-CN" i="0">
              <a:latin typeface="Arial" charset="0"/>
            </a:endParaRPr>
          </a:p>
        </p:txBody>
      </p:sp>
      <p:sp>
        <p:nvSpPr>
          <p:cNvPr id="37891" name="Rectangle 2"/>
          <p:cNvSpPr>
            <a:spLocks noGrp="1" noChangeArrowheads="1"/>
          </p:cNvSpPr>
          <p:nvPr>
            <p:ph type="title" idx="4294967295"/>
          </p:nvPr>
        </p:nvSpPr>
        <p:spPr/>
        <p:txBody>
          <a:bodyPr/>
          <a:lstStyle/>
          <a:p>
            <a:r>
              <a:rPr lang="zh-CN" altLang="en-US" sz="2800" b="1" smtClean="0">
                <a:ea typeface="华文仿宋" pitchFamily="2" charset="-122"/>
              </a:rPr>
              <a:t>但是美国医院系统实施的变革管理效果不好，导致了在原有的低效率工作上又叠加了多余的工作步骤</a:t>
            </a:r>
            <a:endParaRPr lang="en-US" altLang="zh-CN" sz="2800" b="1" smtClean="0">
              <a:ea typeface="华文仿宋" pitchFamily="2" charset="-122"/>
            </a:endParaRPr>
          </a:p>
        </p:txBody>
      </p:sp>
      <p:sp>
        <p:nvSpPr>
          <p:cNvPr id="1334275" name="AutoShape 3"/>
          <p:cNvSpPr>
            <a:spLocks noChangeArrowheads="1"/>
          </p:cNvSpPr>
          <p:nvPr/>
        </p:nvSpPr>
        <p:spPr bwMode="auto">
          <a:xfrm rot="16200000">
            <a:off x="3773487" y="914401"/>
            <a:ext cx="3883025" cy="7620000"/>
          </a:xfrm>
          <a:prstGeom prst="flowChartDelay">
            <a:avLst/>
          </a:prstGeom>
          <a:gradFill rotWithShape="1">
            <a:gsLst>
              <a:gs pos="0">
                <a:schemeClr val="bg1"/>
              </a:gs>
              <a:gs pos="100000">
                <a:srgbClr val="627288"/>
              </a:gs>
            </a:gsLst>
            <a:path path="shape">
              <a:fillToRect l="50000" t="50000" r="50000" b="50000"/>
            </a:path>
          </a:gradFill>
          <a:ln w="9525">
            <a:solidFill>
              <a:srgbClr val="ACA696"/>
            </a:solidFill>
            <a:miter lim="800000"/>
            <a:headEnd/>
            <a:tailEnd/>
          </a:ln>
          <a:effectLst/>
        </p:spPr>
        <p:txBody>
          <a:bodyPr vert="eaVert" wrap="none" lIns="0" tIns="0" rIns="0" bIns="0"/>
          <a:lstStyle/>
          <a:p>
            <a:pPr algn="ctr" eaLnBrk="0" hangingPunct="0">
              <a:spcBef>
                <a:spcPct val="20000"/>
              </a:spcBef>
              <a:buClr>
                <a:schemeClr val="bg2"/>
              </a:buClr>
              <a:buSzPct val="75000"/>
              <a:buFont typeface="Wingdings" pitchFamily="2" charset="2"/>
              <a:buNone/>
              <a:defRPr/>
            </a:pPr>
            <a:endParaRPr lang="zh-CN" altLang="en-US" sz="1900" i="0">
              <a:effectLst>
                <a:outerShdw blurRad="38100" dist="38100" dir="2700000" algn="tl">
                  <a:srgbClr val="FFFFFF"/>
                </a:outerShdw>
              </a:effectLst>
              <a:latin typeface="Arial" pitchFamily="34" charset="0"/>
              <a:ea typeface="宋体" pitchFamily="2" charset="-122"/>
            </a:endParaRPr>
          </a:p>
        </p:txBody>
      </p:sp>
      <p:sp>
        <p:nvSpPr>
          <p:cNvPr id="1334276" name="AutoShape 4"/>
          <p:cNvSpPr>
            <a:spLocks noChangeArrowheads="1"/>
          </p:cNvSpPr>
          <p:nvPr/>
        </p:nvSpPr>
        <p:spPr bwMode="auto">
          <a:xfrm rot="16200000">
            <a:off x="4094162" y="1465263"/>
            <a:ext cx="3241675" cy="7162800"/>
          </a:xfrm>
          <a:prstGeom prst="flowChartDelay">
            <a:avLst/>
          </a:prstGeom>
          <a:gradFill rotWithShape="1">
            <a:gsLst>
              <a:gs pos="0">
                <a:schemeClr val="bg1"/>
              </a:gs>
              <a:gs pos="100000">
                <a:srgbClr val="9DA9B9"/>
              </a:gs>
            </a:gsLst>
            <a:path path="shape">
              <a:fillToRect l="50000" t="50000" r="50000" b="50000"/>
            </a:path>
          </a:gradFill>
          <a:ln w="9525">
            <a:solidFill>
              <a:srgbClr val="627288"/>
            </a:solidFill>
            <a:miter lim="800000"/>
            <a:headEnd/>
            <a:tailEnd/>
          </a:ln>
          <a:effectLst/>
        </p:spPr>
        <p:txBody>
          <a:bodyPr vert="eaVert" wrap="none" lIns="0" tIns="0" rIns="0" bIns="0"/>
          <a:lstStyle/>
          <a:p>
            <a:pPr algn="ctr" eaLnBrk="0" hangingPunct="0">
              <a:lnSpc>
                <a:spcPct val="150000"/>
              </a:lnSpc>
              <a:spcBef>
                <a:spcPct val="100000"/>
              </a:spcBef>
              <a:buClr>
                <a:schemeClr val="bg2"/>
              </a:buClr>
              <a:buSzPct val="75000"/>
              <a:buFont typeface="Wingdings" pitchFamily="2" charset="2"/>
              <a:buNone/>
              <a:defRPr/>
            </a:pPr>
            <a:endParaRPr lang="zh-CN" altLang="en-US" sz="1900" i="0">
              <a:effectLst>
                <a:outerShdw blurRad="38100" dist="38100" dir="2700000" algn="tl">
                  <a:srgbClr val="FFFFFF"/>
                </a:outerShdw>
              </a:effectLst>
              <a:latin typeface="Arial" pitchFamily="34" charset="0"/>
              <a:ea typeface="宋体" pitchFamily="2" charset="-122"/>
            </a:endParaRPr>
          </a:p>
        </p:txBody>
      </p:sp>
      <p:sp>
        <p:nvSpPr>
          <p:cNvPr id="1334277" name="AutoShape 5"/>
          <p:cNvSpPr>
            <a:spLocks noChangeArrowheads="1"/>
          </p:cNvSpPr>
          <p:nvPr/>
        </p:nvSpPr>
        <p:spPr bwMode="auto">
          <a:xfrm rot="16200000">
            <a:off x="4533900" y="2439988"/>
            <a:ext cx="2286000" cy="6172200"/>
          </a:xfrm>
          <a:prstGeom prst="flowChartDelay">
            <a:avLst/>
          </a:prstGeom>
          <a:gradFill rotWithShape="1">
            <a:gsLst>
              <a:gs pos="0">
                <a:schemeClr val="bg1"/>
              </a:gs>
              <a:gs pos="100000">
                <a:srgbClr val="C7CED7"/>
              </a:gs>
            </a:gsLst>
            <a:path path="shape">
              <a:fillToRect l="50000" t="50000" r="50000" b="50000"/>
            </a:path>
          </a:gradFill>
          <a:ln w="9525">
            <a:solidFill>
              <a:srgbClr val="627288"/>
            </a:solidFill>
            <a:miter lim="800000"/>
            <a:headEnd/>
            <a:tailEnd/>
          </a:ln>
          <a:effectLst/>
        </p:spPr>
        <p:txBody>
          <a:bodyPr vert="eaVert" wrap="none" lIns="0" tIns="0" rIns="0" bIns="0"/>
          <a:lstStyle/>
          <a:p>
            <a:pPr algn="ctr" eaLnBrk="0" hangingPunct="0">
              <a:spcBef>
                <a:spcPct val="20000"/>
              </a:spcBef>
              <a:buClr>
                <a:schemeClr val="bg2"/>
              </a:buClr>
              <a:buSzPct val="75000"/>
              <a:buFont typeface="Wingdings" pitchFamily="2" charset="2"/>
              <a:buNone/>
              <a:defRPr/>
            </a:pPr>
            <a:endParaRPr lang="en-US" altLang="zh-CN" sz="1900" i="0">
              <a:effectLst>
                <a:outerShdw blurRad="38100" dist="38100" dir="2700000" algn="tl">
                  <a:srgbClr val="FFFFFF"/>
                </a:outerShdw>
              </a:effectLst>
              <a:latin typeface="Arial" pitchFamily="34" charset="0"/>
              <a:ea typeface="宋体" pitchFamily="2" charset="-122"/>
            </a:endParaRPr>
          </a:p>
        </p:txBody>
      </p:sp>
      <p:sp>
        <p:nvSpPr>
          <p:cNvPr id="1334278" name="AutoShape 6"/>
          <p:cNvSpPr>
            <a:spLocks noChangeArrowheads="1"/>
          </p:cNvSpPr>
          <p:nvPr/>
        </p:nvSpPr>
        <p:spPr bwMode="auto">
          <a:xfrm rot="16200000">
            <a:off x="5089525" y="3011488"/>
            <a:ext cx="1143000" cy="6172200"/>
          </a:xfrm>
          <a:prstGeom prst="flowChartDelay">
            <a:avLst/>
          </a:prstGeom>
          <a:gradFill rotWithShape="1">
            <a:gsLst>
              <a:gs pos="0">
                <a:schemeClr val="bg1"/>
              </a:gs>
              <a:gs pos="100000">
                <a:srgbClr val="F0F2F4"/>
              </a:gs>
            </a:gsLst>
            <a:path path="shape">
              <a:fillToRect l="50000" t="50000" r="50000" b="50000"/>
            </a:path>
          </a:gradFill>
          <a:ln w="9525">
            <a:solidFill>
              <a:srgbClr val="627288"/>
            </a:solidFill>
            <a:miter lim="800000"/>
            <a:headEnd/>
            <a:tailEnd/>
          </a:ln>
          <a:effectLst/>
        </p:spPr>
        <p:txBody>
          <a:bodyPr vert="eaVert" wrap="none" lIns="0" tIns="0" rIns="0" bIns="0"/>
          <a:lstStyle/>
          <a:p>
            <a:pPr algn="ctr" eaLnBrk="0" hangingPunct="0">
              <a:spcBef>
                <a:spcPct val="20000"/>
              </a:spcBef>
              <a:buClr>
                <a:schemeClr val="bg2"/>
              </a:buClr>
              <a:buSzPct val="75000"/>
              <a:buFont typeface="Wingdings" pitchFamily="2" charset="2"/>
              <a:buNone/>
              <a:defRPr/>
            </a:pPr>
            <a:endParaRPr lang="en-US" altLang="zh-CN" sz="2000" i="0">
              <a:effectLst>
                <a:outerShdw blurRad="38100" dist="38100" dir="2700000" algn="tl">
                  <a:srgbClr val="C0C0C0"/>
                </a:outerShdw>
              </a:effectLst>
              <a:latin typeface="Arial" pitchFamily="34" charset="0"/>
              <a:ea typeface="宋体" pitchFamily="2" charset="-122"/>
            </a:endParaRPr>
          </a:p>
        </p:txBody>
      </p:sp>
      <p:sp>
        <p:nvSpPr>
          <p:cNvPr id="1334279" name="Line 7"/>
          <p:cNvSpPr>
            <a:spLocks noChangeShapeType="1"/>
          </p:cNvSpPr>
          <p:nvPr/>
        </p:nvSpPr>
        <p:spPr bwMode="auto">
          <a:xfrm>
            <a:off x="1905000" y="2020888"/>
            <a:ext cx="0" cy="4648200"/>
          </a:xfrm>
          <a:prstGeom prst="line">
            <a:avLst/>
          </a:prstGeom>
          <a:noFill/>
          <a:ln w="38100">
            <a:solidFill>
              <a:schemeClr val="tx1"/>
            </a:solidFill>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000000">
                    <a:alpha val="43137"/>
                  </a:srgbClr>
                </a:outerShdw>
              </a:effectLst>
              <a:latin typeface="Arial" pitchFamily="34" charset="0"/>
              <a:ea typeface="+mn-ea"/>
            </a:endParaRPr>
          </a:p>
        </p:txBody>
      </p:sp>
      <p:sp>
        <p:nvSpPr>
          <p:cNvPr id="1334280" name="Line 8"/>
          <p:cNvSpPr>
            <a:spLocks noChangeShapeType="1"/>
          </p:cNvSpPr>
          <p:nvPr/>
        </p:nvSpPr>
        <p:spPr bwMode="auto">
          <a:xfrm>
            <a:off x="1752600" y="5586413"/>
            <a:ext cx="304800" cy="0"/>
          </a:xfrm>
          <a:prstGeom prst="line">
            <a:avLst/>
          </a:prstGeom>
          <a:noFill/>
          <a:ln w="38100">
            <a:solidFill>
              <a:schemeClr val="tx1"/>
            </a:solidFill>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000000">
                    <a:alpha val="43137"/>
                  </a:srgbClr>
                </a:outerShdw>
              </a:effectLst>
              <a:latin typeface="Arial" pitchFamily="34" charset="0"/>
              <a:ea typeface="+mn-ea"/>
            </a:endParaRPr>
          </a:p>
        </p:txBody>
      </p:sp>
      <p:sp>
        <p:nvSpPr>
          <p:cNvPr id="1334281" name="Text Box 9"/>
          <p:cNvSpPr txBox="1">
            <a:spLocks noChangeArrowheads="1"/>
          </p:cNvSpPr>
          <p:nvPr/>
        </p:nvSpPr>
        <p:spPr bwMode="auto">
          <a:xfrm>
            <a:off x="390525" y="5446713"/>
            <a:ext cx="1317625" cy="228600"/>
          </a:xfrm>
          <a:prstGeom prst="rect">
            <a:avLst/>
          </a:prstGeom>
          <a:noFill/>
          <a:ln w="9525">
            <a:noFill/>
            <a:miter lim="800000"/>
            <a:headEnd/>
            <a:tailEnd/>
          </a:ln>
          <a:effectLst/>
        </p:spPr>
        <p:txBody>
          <a:bodyPr wrap="none" lIns="0" tIns="0" rIns="0" bIns="0">
            <a:spAutoFit/>
          </a:bodyPr>
          <a:lstStyle/>
          <a:p>
            <a:pPr algn="r" eaLnBrk="0" hangingPunct="0">
              <a:spcBef>
                <a:spcPct val="20000"/>
              </a:spcBef>
              <a:buClr>
                <a:schemeClr val="bg2"/>
              </a:buClr>
              <a:buSzPct val="75000"/>
              <a:buFont typeface="Wingdings" pitchFamily="2" charset="2"/>
              <a:buNone/>
              <a:defRPr/>
            </a:pPr>
            <a:r>
              <a:rPr lang="zh-CN" altLang="en-US" sz="1500" i="0" dirty="0">
                <a:effectLst>
                  <a:outerShdw blurRad="38100" dist="38100" dir="2700000" algn="tl">
                    <a:srgbClr val="C0C0C0"/>
                  </a:outerShdw>
                </a:effectLst>
                <a:latin typeface="Arial" pitchFamily="34" charset="0"/>
                <a:ea typeface="宋体" pitchFamily="2" charset="-122"/>
              </a:rPr>
              <a:t> 信息化之前</a:t>
            </a:r>
            <a:r>
              <a:rPr lang="en-US" altLang="zh-CN" sz="1500" i="0" dirty="0">
                <a:effectLst>
                  <a:outerShdw blurRad="38100" dist="38100" dir="2700000" algn="tl">
                    <a:srgbClr val="C0C0C0"/>
                  </a:outerShdw>
                </a:effectLst>
                <a:latin typeface="Arial" pitchFamily="34" charset="0"/>
                <a:ea typeface="宋体" pitchFamily="2" charset="-122"/>
              </a:rPr>
              <a:t>=1x</a:t>
            </a:r>
          </a:p>
        </p:txBody>
      </p:sp>
      <p:sp>
        <p:nvSpPr>
          <p:cNvPr id="1334282" name="Line 10"/>
          <p:cNvSpPr>
            <a:spLocks noChangeShapeType="1"/>
          </p:cNvSpPr>
          <p:nvPr/>
        </p:nvSpPr>
        <p:spPr bwMode="auto">
          <a:xfrm>
            <a:off x="1752600" y="4418013"/>
            <a:ext cx="304800" cy="0"/>
          </a:xfrm>
          <a:prstGeom prst="line">
            <a:avLst/>
          </a:prstGeom>
          <a:noFill/>
          <a:ln w="38100">
            <a:solidFill>
              <a:schemeClr val="tx1"/>
            </a:solidFill>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000000">
                    <a:alpha val="43137"/>
                  </a:srgbClr>
                </a:outerShdw>
              </a:effectLst>
              <a:latin typeface="Arial" pitchFamily="34" charset="0"/>
              <a:ea typeface="+mn-ea"/>
            </a:endParaRPr>
          </a:p>
        </p:txBody>
      </p:sp>
      <p:sp>
        <p:nvSpPr>
          <p:cNvPr id="37900" name="Text Box 11"/>
          <p:cNvSpPr txBox="1">
            <a:spLocks noChangeArrowheads="1"/>
          </p:cNvSpPr>
          <p:nvPr/>
        </p:nvSpPr>
        <p:spPr bwMode="auto">
          <a:xfrm>
            <a:off x="1495425" y="4302125"/>
            <a:ext cx="212725" cy="228600"/>
          </a:xfrm>
          <a:prstGeom prst="rect">
            <a:avLst/>
          </a:prstGeom>
          <a:noFill/>
          <a:ln w="9525">
            <a:noFill/>
            <a:miter lim="800000"/>
            <a:headEnd/>
            <a:tailEnd/>
          </a:ln>
        </p:spPr>
        <p:txBody>
          <a:bodyPr wrap="none" lIns="0" tIns="0" rIns="0" bIns="0">
            <a:spAutoFit/>
          </a:bodyPr>
          <a:lstStyle/>
          <a:p>
            <a:pPr algn="r" eaLnBrk="0" hangingPunct="0">
              <a:spcBef>
                <a:spcPct val="20000"/>
              </a:spcBef>
              <a:buClr>
                <a:schemeClr val="bg2"/>
              </a:buClr>
              <a:buSzPct val="75000"/>
              <a:buFont typeface="Wingdings" pitchFamily="2" charset="2"/>
              <a:buNone/>
            </a:pPr>
            <a:r>
              <a:rPr lang="en-US" altLang="zh-CN" sz="1500" i="0">
                <a:latin typeface="Arial" charset="0"/>
              </a:rPr>
              <a:t>2x</a:t>
            </a:r>
            <a:endParaRPr lang="en-US" altLang="zh-CN" sz="1900" i="0">
              <a:latin typeface="Arial" charset="0"/>
            </a:endParaRPr>
          </a:p>
        </p:txBody>
      </p:sp>
      <p:sp>
        <p:nvSpPr>
          <p:cNvPr id="37901" name="Text Box 12"/>
          <p:cNvSpPr txBox="1">
            <a:spLocks noChangeArrowheads="1"/>
          </p:cNvSpPr>
          <p:nvPr/>
        </p:nvSpPr>
        <p:spPr bwMode="auto">
          <a:xfrm>
            <a:off x="1495425" y="3149600"/>
            <a:ext cx="212725" cy="228600"/>
          </a:xfrm>
          <a:prstGeom prst="rect">
            <a:avLst/>
          </a:prstGeom>
          <a:noFill/>
          <a:ln w="9525">
            <a:noFill/>
            <a:miter lim="800000"/>
            <a:headEnd/>
            <a:tailEnd/>
          </a:ln>
        </p:spPr>
        <p:txBody>
          <a:bodyPr wrap="none" lIns="0" tIns="0" rIns="0" bIns="0">
            <a:spAutoFit/>
          </a:bodyPr>
          <a:lstStyle/>
          <a:p>
            <a:pPr algn="r" eaLnBrk="0" hangingPunct="0">
              <a:spcBef>
                <a:spcPct val="20000"/>
              </a:spcBef>
              <a:buClr>
                <a:schemeClr val="bg2"/>
              </a:buClr>
              <a:buSzPct val="75000"/>
              <a:buFont typeface="Wingdings" pitchFamily="2" charset="2"/>
              <a:buNone/>
            </a:pPr>
            <a:r>
              <a:rPr lang="en-US" altLang="zh-CN" sz="1500" i="0">
                <a:latin typeface="Arial" charset="0"/>
              </a:rPr>
              <a:t>3x</a:t>
            </a:r>
            <a:endParaRPr lang="en-US" altLang="zh-CN" sz="1900" i="0">
              <a:latin typeface="Arial" charset="0"/>
            </a:endParaRPr>
          </a:p>
        </p:txBody>
      </p:sp>
      <p:sp>
        <p:nvSpPr>
          <p:cNvPr id="1334285" name="Line 13"/>
          <p:cNvSpPr>
            <a:spLocks noChangeShapeType="1"/>
          </p:cNvSpPr>
          <p:nvPr/>
        </p:nvSpPr>
        <p:spPr bwMode="auto">
          <a:xfrm>
            <a:off x="1752600" y="2173288"/>
            <a:ext cx="304800" cy="0"/>
          </a:xfrm>
          <a:prstGeom prst="line">
            <a:avLst/>
          </a:prstGeom>
          <a:noFill/>
          <a:ln w="38100">
            <a:solidFill>
              <a:schemeClr val="tx1"/>
            </a:solidFill>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000000">
                    <a:alpha val="43137"/>
                  </a:srgbClr>
                </a:outerShdw>
              </a:effectLst>
              <a:latin typeface="Arial" pitchFamily="34" charset="0"/>
              <a:ea typeface="+mn-ea"/>
            </a:endParaRPr>
          </a:p>
        </p:txBody>
      </p:sp>
      <p:sp>
        <p:nvSpPr>
          <p:cNvPr id="37903" name="Text Box 14"/>
          <p:cNvSpPr txBox="1">
            <a:spLocks noChangeArrowheads="1"/>
          </p:cNvSpPr>
          <p:nvPr/>
        </p:nvSpPr>
        <p:spPr bwMode="auto">
          <a:xfrm>
            <a:off x="1495425" y="2032000"/>
            <a:ext cx="212725" cy="228600"/>
          </a:xfrm>
          <a:prstGeom prst="rect">
            <a:avLst/>
          </a:prstGeom>
          <a:noFill/>
          <a:ln w="9525">
            <a:noFill/>
            <a:miter lim="800000"/>
            <a:headEnd/>
            <a:tailEnd/>
          </a:ln>
        </p:spPr>
        <p:txBody>
          <a:bodyPr wrap="none" lIns="0" tIns="0" rIns="0" bIns="0">
            <a:spAutoFit/>
          </a:bodyPr>
          <a:lstStyle/>
          <a:p>
            <a:pPr algn="r" eaLnBrk="0" hangingPunct="0">
              <a:spcBef>
                <a:spcPct val="20000"/>
              </a:spcBef>
              <a:buClr>
                <a:schemeClr val="bg2"/>
              </a:buClr>
              <a:buSzPct val="75000"/>
              <a:buFont typeface="Wingdings" pitchFamily="2" charset="2"/>
              <a:buNone/>
            </a:pPr>
            <a:r>
              <a:rPr lang="en-US" altLang="zh-CN" sz="1500" i="0">
                <a:latin typeface="Arial" charset="0"/>
              </a:rPr>
              <a:t>4x</a:t>
            </a:r>
            <a:endParaRPr lang="en-US" altLang="zh-CN" sz="1900" i="0">
              <a:latin typeface="Arial" charset="0"/>
            </a:endParaRPr>
          </a:p>
        </p:txBody>
      </p:sp>
      <p:sp>
        <p:nvSpPr>
          <p:cNvPr id="1334287" name="WordArt 15"/>
          <p:cNvSpPr>
            <a:spLocks noChangeArrowheads="1" noChangeShapeType="1" noTextEdit="1"/>
          </p:cNvSpPr>
          <p:nvPr/>
        </p:nvSpPr>
        <p:spPr bwMode="auto">
          <a:xfrm>
            <a:off x="2835275" y="3911600"/>
            <a:ext cx="5715000" cy="2286000"/>
          </a:xfrm>
          <a:prstGeom prst="rect">
            <a:avLst/>
          </a:prstGeom>
        </p:spPr>
        <p:txBody>
          <a:bodyPr spcFirstLastPara="1" wrap="none" fromWordArt="1">
            <a:prstTxWarp prst="textArchUp">
              <a:avLst>
                <a:gd name="adj" fmla="val 11933543"/>
              </a:avLst>
            </a:prstTxWarp>
          </a:bodyPr>
          <a:lstStyle/>
          <a:p>
            <a:pPr algn="ctr" eaLnBrk="0" hangingPunct="0">
              <a:spcBef>
                <a:spcPct val="20000"/>
              </a:spcBef>
              <a:buClr>
                <a:schemeClr val="bg2"/>
              </a:buClr>
              <a:buSzPct val="75000"/>
              <a:buFont typeface="Wingdings" pitchFamily="2" charset="2"/>
              <a:buNone/>
              <a:defRPr/>
            </a:pPr>
            <a:r>
              <a:rPr lang="en-US" altLang="zh-CN" sz="28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宋体"/>
                <a:ea typeface="宋体"/>
              </a:rPr>
              <a:t>90</a:t>
            </a:r>
            <a:r>
              <a:rPr lang="zh-CN" altLang="en-US" sz="28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宋体"/>
                <a:ea typeface="宋体"/>
              </a:rPr>
              <a:t>年代的系统和其它系统集成</a:t>
            </a:r>
          </a:p>
        </p:txBody>
      </p:sp>
      <p:sp>
        <p:nvSpPr>
          <p:cNvPr id="1334288" name="Text Box 16"/>
          <p:cNvSpPr txBox="1">
            <a:spLocks noChangeArrowheads="1"/>
          </p:cNvSpPr>
          <p:nvPr/>
        </p:nvSpPr>
        <p:spPr bwMode="auto">
          <a:xfrm>
            <a:off x="1154113" y="1560513"/>
            <a:ext cx="1230312" cy="246062"/>
          </a:xfrm>
          <a:prstGeom prst="rect">
            <a:avLst/>
          </a:prstGeom>
          <a:noFill/>
          <a:ln w="9525">
            <a:noFill/>
            <a:miter lim="800000"/>
            <a:headEnd/>
            <a:tailEnd/>
          </a:ln>
          <a:effectLst/>
        </p:spPr>
        <p:txBody>
          <a:bodyPr wrap="none" lIns="0" tIns="0" rIns="0" bIns="0">
            <a:spAutoFit/>
          </a:bodyPr>
          <a:lstStyle/>
          <a:p>
            <a:pPr algn="r" eaLnBrk="0" hangingPunct="0">
              <a:spcBef>
                <a:spcPct val="20000"/>
              </a:spcBef>
              <a:buClr>
                <a:schemeClr val="bg2"/>
              </a:buClr>
              <a:buSzPct val="75000"/>
              <a:buFont typeface="Wingdings" pitchFamily="2" charset="2"/>
              <a:buNone/>
              <a:defRPr/>
            </a:pPr>
            <a:r>
              <a:rPr lang="zh-CN" altLang="en-US" sz="1600" i="0" dirty="0">
                <a:effectLst>
                  <a:outerShdw blurRad="38100" dist="38100" dir="2700000" algn="tl">
                    <a:srgbClr val="C0C0C0"/>
                  </a:outerShdw>
                </a:effectLst>
                <a:latin typeface="Arial" pitchFamily="34" charset="0"/>
                <a:ea typeface="宋体" pitchFamily="2" charset="-122"/>
              </a:rPr>
              <a:t>重复率的增长</a:t>
            </a:r>
          </a:p>
        </p:txBody>
      </p:sp>
      <p:sp>
        <p:nvSpPr>
          <p:cNvPr id="1334289" name="Text Box 17"/>
          <p:cNvSpPr txBox="1">
            <a:spLocks noChangeArrowheads="1"/>
          </p:cNvSpPr>
          <p:nvPr/>
        </p:nvSpPr>
        <p:spPr bwMode="auto">
          <a:xfrm>
            <a:off x="4992688" y="6718300"/>
            <a:ext cx="1435100" cy="215900"/>
          </a:xfrm>
          <a:prstGeom prst="rect">
            <a:avLst/>
          </a:prstGeom>
          <a:noFill/>
          <a:ln w="9525">
            <a:noFill/>
            <a:miter lim="800000"/>
            <a:headEnd/>
            <a:tailEnd/>
          </a:ln>
          <a:effectLst/>
        </p:spPr>
        <p:txBody>
          <a:bodyPr wrap="none" lIns="0" tIns="0" rIns="0" bIns="0">
            <a:spAutoFit/>
          </a:bodyPr>
          <a:lstStyle/>
          <a:p>
            <a:pPr algn="ctr" eaLnBrk="0" hangingPunct="0">
              <a:spcBef>
                <a:spcPct val="20000"/>
              </a:spcBef>
              <a:buClr>
                <a:schemeClr val="bg2"/>
              </a:buClr>
              <a:buSzPct val="75000"/>
              <a:buFont typeface="Wingdings" pitchFamily="2" charset="2"/>
              <a:buNone/>
              <a:defRPr/>
            </a:pPr>
            <a:r>
              <a:rPr lang="zh-CN" altLang="en-US" sz="1400" i="0" dirty="0">
                <a:effectLst>
                  <a:outerShdw blurRad="38100" dist="38100" dir="2700000" algn="tl">
                    <a:srgbClr val="C0C0C0"/>
                  </a:outerShdw>
                </a:effectLst>
                <a:latin typeface="Arial" pitchFamily="34" charset="0"/>
                <a:ea typeface="宋体" pitchFamily="2" charset="-122"/>
              </a:rPr>
              <a:t>整个医院工作流程</a:t>
            </a:r>
            <a:endParaRPr lang="en-US" altLang="zh-CN" sz="1800" i="0" dirty="0">
              <a:effectLst>
                <a:outerShdw blurRad="38100" dist="38100" dir="2700000" algn="tl">
                  <a:srgbClr val="C0C0C0"/>
                </a:outerShdw>
              </a:effectLst>
              <a:latin typeface="Arial" pitchFamily="34" charset="0"/>
              <a:ea typeface="宋体" pitchFamily="2" charset="-122"/>
            </a:endParaRPr>
          </a:p>
        </p:txBody>
      </p:sp>
      <p:sp>
        <p:nvSpPr>
          <p:cNvPr id="1334290" name="Oval 18"/>
          <p:cNvSpPr>
            <a:spLocks noChangeArrowheads="1"/>
          </p:cNvSpPr>
          <p:nvPr/>
        </p:nvSpPr>
        <p:spPr bwMode="auto">
          <a:xfrm>
            <a:off x="1295400" y="2782888"/>
            <a:ext cx="1066800" cy="990600"/>
          </a:xfrm>
          <a:prstGeom prst="ellipse">
            <a:avLst/>
          </a:prstGeom>
          <a:noFill/>
          <a:ln w="28575">
            <a:solidFill>
              <a:schemeClr val="tx1"/>
            </a:solidFill>
            <a:prstDash val="dash"/>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C0C0C0"/>
                </a:outerShdw>
              </a:effectLst>
              <a:latin typeface="Arial" charset="0"/>
              <a:ea typeface="宋体" pitchFamily="2" charset="-122"/>
            </a:endParaRPr>
          </a:p>
        </p:txBody>
      </p:sp>
      <p:sp>
        <p:nvSpPr>
          <p:cNvPr id="37908" name="WordArt 19"/>
          <p:cNvSpPr>
            <a:spLocks noChangeArrowheads="1" noChangeShapeType="1" noTextEdit="1"/>
          </p:cNvSpPr>
          <p:nvPr/>
        </p:nvSpPr>
        <p:spPr bwMode="auto">
          <a:xfrm rot="-5577082">
            <a:off x="990600" y="3163888"/>
            <a:ext cx="542925" cy="238125"/>
          </a:xfrm>
          <a:prstGeom prst="rect">
            <a:avLst/>
          </a:prstGeom>
        </p:spPr>
        <p:txBody>
          <a:bodyPr spcFirstLastPara="1" wrap="none" fromWordArt="1">
            <a:prstTxWarp prst="textArchUp">
              <a:avLst>
                <a:gd name="adj" fmla="val 11136796"/>
              </a:avLst>
            </a:prstTxWarp>
          </a:bodyPr>
          <a:lstStyle/>
          <a:p>
            <a:pPr algn="ctr"/>
            <a:r>
              <a:rPr lang="zh-CN" altLang="en-US" sz="1600" kern="10">
                <a:ln w="9525">
                  <a:solidFill>
                    <a:srgbClr val="000000"/>
                  </a:solidFill>
                  <a:round/>
                  <a:headEnd/>
                  <a:tailEnd/>
                </a:ln>
                <a:solidFill>
                  <a:srgbClr val="000000"/>
                </a:solidFill>
                <a:effectLst>
                  <a:outerShdw dist="38100" dir="2700000" algn="tl" rotWithShape="0">
                    <a:srgbClr val="000000">
                      <a:alpha val="43137"/>
                    </a:srgbClr>
                  </a:outerShdw>
                </a:effectLst>
                <a:latin typeface="+mn-ea"/>
                <a:ea typeface="+mn-ea"/>
                <a:cs typeface="+mn-ea"/>
              </a:rPr>
              <a:t>现在</a:t>
            </a:r>
          </a:p>
        </p:txBody>
      </p:sp>
      <p:sp>
        <p:nvSpPr>
          <p:cNvPr id="1334292" name="Line 20"/>
          <p:cNvSpPr>
            <a:spLocks noChangeShapeType="1"/>
          </p:cNvSpPr>
          <p:nvPr/>
        </p:nvSpPr>
        <p:spPr bwMode="auto">
          <a:xfrm>
            <a:off x="1752600" y="3281363"/>
            <a:ext cx="304800" cy="0"/>
          </a:xfrm>
          <a:prstGeom prst="line">
            <a:avLst/>
          </a:prstGeom>
          <a:noFill/>
          <a:ln w="38100">
            <a:solidFill>
              <a:schemeClr val="tx1"/>
            </a:solidFill>
            <a:round/>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a:effectLst>
                <a:outerShdw blurRad="38100" dist="38100" dir="2700000" algn="tl">
                  <a:srgbClr val="000000">
                    <a:alpha val="43137"/>
                  </a:srgbClr>
                </a:outerShdw>
              </a:effectLst>
              <a:latin typeface="Arial" pitchFamily="34" charset="0"/>
              <a:ea typeface="+mn-ea"/>
            </a:endParaRPr>
          </a:p>
        </p:txBody>
      </p:sp>
      <p:sp>
        <p:nvSpPr>
          <p:cNvPr id="1334293" name="WordArt 21"/>
          <p:cNvSpPr>
            <a:spLocks noChangeArrowheads="1" noChangeShapeType="1" noTextEdit="1"/>
          </p:cNvSpPr>
          <p:nvPr/>
        </p:nvSpPr>
        <p:spPr bwMode="auto">
          <a:xfrm>
            <a:off x="4144963" y="3078163"/>
            <a:ext cx="2952750" cy="474662"/>
          </a:xfrm>
          <a:prstGeom prst="rect">
            <a:avLst/>
          </a:prstGeom>
        </p:spPr>
        <p:txBody>
          <a:bodyPr spcFirstLastPara="1" wrap="none" fromWordArt="1">
            <a:prstTxWarp prst="textArchUp">
              <a:avLst>
                <a:gd name="adj" fmla="val 10800000"/>
              </a:avLst>
            </a:prstTxWarp>
          </a:bodyPr>
          <a:lstStyle/>
          <a:p>
            <a:pPr algn="ctr" eaLnBrk="0" hangingPunct="0">
              <a:spcBef>
                <a:spcPct val="20000"/>
              </a:spcBef>
              <a:buClr>
                <a:schemeClr val="bg2"/>
              </a:buClr>
              <a:buSzPct val="75000"/>
              <a:buFont typeface="Wingdings" pitchFamily="2" charset="2"/>
              <a:buNone/>
              <a:defRPr/>
            </a:pPr>
            <a:r>
              <a:rPr lang="en-US" altLang="zh-CN" sz="20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宋体"/>
                <a:ea typeface="宋体"/>
              </a:rPr>
              <a:t>2000</a:t>
            </a:r>
            <a:r>
              <a:rPr lang="zh-CN" altLang="en-US" sz="20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宋体"/>
                <a:ea typeface="宋体"/>
              </a:rPr>
              <a:t>年的新系统</a:t>
            </a:r>
          </a:p>
        </p:txBody>
      </p:sp>
      <p:sp>
        <p:nvSpPr>
          <p:cNvPr id="37911" name="WordArt 22"/>
          <p:cNvSpPr>
            <a:spLocks noChangeArrowheads="1" noChangeShapeType="1" noTextEdit="1"/>
          </p:cNvSpPr>
          <p:nvPr/>
        </p:nvSpPr>
        <p:spPr bwMode="auto">
          <a:xfrm>
            <a:off x="4456113" y="4889500"/>
            <a:ext cx="2224087" cy="233363"/>
          </a:xfrm>
          <a:prstGeom prst="rect">
            <a:avLst/>
          </a:prstGeom>
        </p:spPr>
        <p:txBody>
          <a:bodyPr wrap="none" fromWordArt="1">
            <a:prstTxWarp prst="textPlain">
              <a:avLst>
                <a:gd name="adj" fmla="val 50000"/>
              </a:avLst>
            </a:prstTxWarp>
          </a:bodyPr>
          <a:lstStyle/>
          <a:p>
            <a:pPr algn="ctr"/>
            <a:r>
              <a:rPr lang="zh-CN" altLang="en-US" sz="2000" kern="10">
                <a:ln w="9525">
                  <a:noFill/>
                  <a:round/>
                  <a:headEnd/>
                  <a:tailEnd/>
                </a:ln>
                <a:effectLst>
                  <a:outerShdw dist="38100" dir="2700000" algn="tl" rotWithShape="0">
                    <a:srgbClr val="000000">
                      <a:alpha val="43137"/>
                    </a:srgbClr>
                  </a:outerShdw>
                </a:effectLst>
                <a:latin typeface="宋体"/>
                <a:ea typeface="宋体"/>
              </a:rPr>
              <a:t>历史遗留的信息系统</a:t>
            </a:r>
          </a:p>
        </p:txBody>
      </p:sp>
      <p:sp>
        <p:nvSpPr>
          <p:cNvPr id="37912" name="WordArt 23"/>
          <p:cNvSpPr>
            <a:spLocks noChangeArrowheads="1" noChangeShapeType="1" noTextEdit="1"/>
          </p:cNvSpPr>
          <p:nvPr/>
        </p:nvSpPr>
        <p:spPr bwMode="auto">
          <a:xfrm>
            <a:off x="5149850" y="5892800"/>
            <a:ext cx="847725" cy="169863"/>
          </a:xfrm>
          <a:prstGeom prst="rect">
            <a:avLst/>
          </a:prstGeom>
        </p:spPr>
        <p:txBody>
          <a:bodyPr wrap="none" fromWordArt="1">
            <a:prstTxWarp prst="textPlain">
              <a:avLst>
                <a:gd name="adj" fmla="val 50000"/>
              </a:avLst>
            </a:prstTxWarp>
          </a:bodyPr>
          <a:lstStyle/>
          <a:p>
            <a:pPr algn="ctr"/>
            <a:r>
              <a:rPr lang="zh-CN" altLang="en-US" sz="2000" kern="10">
                <a:ln w="9525">
                  <a:noFill/>
                  <a:round/>
                  <a:headEnd/>
                  <a:tailEnd/>
                </a:ln>
                <a:effectLst>
                  <a:outerShdw dist="38100" dir="2700000" algn="tl" rotWithShape="0">
                    <a:srgbClr val="FFFFFF"/>
                  </a:outerShdw>
                </a:effectLst>
                <a:latin typeface="宋体"/>
                <a:ea typeface="宋体"/>
              </a:rPr>
              <a:t>手工层面</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E78D4BB6-4120-4DE8-963D-7B159FB6AB93}"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15</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39938" name="Rectangle 2"/>
          <p:cNvSpPr>
            <a:spLocks noGrp="1" noChangeArrowheads="1"/>
          </p:cNvSpPr>
          <p:nvPr>
            <p:ph type="title" idx="4294967295"/>
          </p:nvPr>
        </p:nvSpPr>
        <p:spPr/>
        <p:txBody>
          <a:bodyPr/>
          <a:lstStyle/>
          <a:p>
            <a:r>
              <a:rPr lang="zh-CN" altLang="en-US" sz="2800" b="1" smtClean="0">
                <a:ea typeface="华文仿宋" pitchFamily="2" charset="-122"/>
              </a:rPr>
              <a:t>美国医院刚开始开展信息化的情况</a:t>
            </a:r>
            <a:endParaRPr lang="en-US" altLang="zh-CN" sz="2800" b="1" smtClean="0">
              <a:ea typeface="华文仿宋" pitchFamily="2" charset="-122"/>
            </a:endParaRPr>
          </a:p>
        </p:txBody>
      </p:sp>
      <p:sp>
        <p:nvSpPr>
          <p:cNvPr id="39939" name="Rectangle 3"/>
          <p:cNvSpPr>
            <a:spLocks noGrp="1" noChangeArrowheads="1"/>
          </p:cNvSpPr>
          <p:nvPr>
            <p:ph type="body" idx="4294967295"/>
          </p:nvPr>
        </p:nvSpPr>
        <p:spPr>
          <a:xfrm>
            <a:off x="830263" y="1265238"/>
            <a:ext cx="8480425" cy="5842000"/>
          </a:xfrm>
          <a:noFill/>
        </p:spPr>
        <p:txBody>
          <a:bodyPr/>
          <a:lstStyle/>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1.	</a:t>
            </a:r>
            <a:r>
              <a:rPr lang="zh-CN" altLang="en-US" sz="2000" dirty="0" smtClean="0">
                <a:effectLst/>
                <a:latin typeface="华文仿宋" pitchFamily="2" charset="-122"/>
                <a:ea typeface="华文仿宋" pitchFamily="2" charset="-122"/>
              </a:rPr>
              <a:t>愿景宏大</a:t>
            </a:r>
            <a:endParaRPr lang="en-US" altLang="zh-CN" sz="2000" dirty="0" smtClean="0">
              <a:effectLst/>
              <a:latin typeface="华文仿宋" pitchFamily="2" charset="-122"/>
              <a:ea typeface="华文仿宋" pitchFamily="2" charset="-122"/>
            </a:endParaRP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2.	</a:t>
            </a:r>
            <a:r>
              <a:rPr lang="zh-CN" altLang="en-US" sz="2000" dirty="0" smtClean="0">
                <a:effectLst/>
                <a:latin typeface="华文仿宋" pitchFamily="2" charset="-122"/>
                <a:ea typeface="华文仿宋" pitchFamily="2" charset="-122"/>
              </a:rPr>
              <a:t>硬件技术有限并且昂贵</a:t>
            </a:r>
            <a:endParaRPr lang="en-US" altLang="zh-CN" sz="2000" dirty="0" smtClean="0">
              <a:effectLst/>
              <a:latin typeface="华文仿宋" pitchFamily="2" charset="-122"/>
              <a:ea typeface="华文仿宋" pitchFamily="2" charset="-122"/>
            </a:endParaRPr>
          </a:p>
          <a:p>
            <a:pPr lvl="1">
              <a:spcBef>
                <a:spcPct val="0"/>
              </a:spcBef>
              <a:spcAft>
                <a:spcPct val="75000"/>
              </a:spcAft>
              <a:buFont typeface="Wingdings" pitchFamily="2" charset="2"/>
              <a:buChar char="n"/>
            </a:pPr>
            <a:r>
              <a:rPr lang="zh-CN" altLang="en-US" sz="2000" dirty="0" smtClean="0">
                <a:effectLst/>
                <a:latin typeface="华文仿宋" pitchFamily="2" charset="-122"/>
                <a:ea typeface="华文仿宋" pitchFamily="2" charset="-122"/>
              </a:rPr>
              <a:t>大型计算机</a:t>
            </a:r>
            <a:endParaRPr lang="en-US" altLang="ko-KR" sz="2000" dirty="0" smtClean="0">
              <a:effectLst/>
              <a:latin typeface="华文仿宋" pitchFamily="2" charset="-122"/>
              <a:ea typeface="华文仿宋" pitchFamily="2" charset="-122"/>
            </a:endParaRPr>
          </a:p>
          <a:p>
            <a:pPr lvl="1">
              <a:spcBef>
                <a:spcPct val="0"/>
              </a:spcBef>
              <a:spcAft>
                <a:spcPct val="75000"/>
              </a:spcAft>
              <a:buFont typeface="Wingdings" pitchFamily="2" charset="2"/>
              <a:buChar char="n"/>
            </a:pPr>
            <a:r>
              <a:rPr lang="zh-CN" altLang="en-US" sz="2000" dirty="0" smtClean="0">
                <a:effectLst/>
                <a:latin typeface="华文仿宋" pitchFamily="2" charset="-122"/>
                <a:ea typeface="华文仿宋" pitchFamily="2" charset="-122"/>
              </a:rPr>
              <a:t>软件开发方法效率低</a:t>
            </a:r>
            <a:endParaRPr lang="en-US" altLang="zh-CN" sz="2000" dirty="0" smtClean="0">
              <a:effectLst/>
              <a:latin typeface="华文仿宋" pitchFamily="2" charset="-122"/>
              <a:ea typeface="华文仿宋" pitchFamily="2" charset="-122"/>
            </a:endParaRP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3.	</a:t>
            </a:r>
            <a:r>
              <a:rPr lang="zh-CN" altLang="en-US" sz="2000" dirty="0" smtClean="0">
                <a:effectLst/>
                <a:latin typeface="华文仿宋" pitchFamily="2" charset="-122"/>
                <a:ea typeface="华文仿宋" pitchFamily="2" charset="-122"/>
              </a:rPr>
              <a:t>最开始时自开发的方式是唯一的选择，并且在以后一段时间内也是首选的方式</a:t>
            </a:r>
            <a:endParaRPr lang="en-US" altLang="zh-CN" sz="2000" dirty="0" smtClean="0">
              <a:effectLst/>
              <a:latin typeface="华文仿宋" pitchFamily="2" charset="-122"/>
              <a:ea typeface="华文仿宋" pitchFamily="2" charset="-122"/>
            </a:endParaRP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4.	</a:t>
            </a:r>
            <a:r>
              <a:rPr lang="zh-CN" altLang="en-US" sz="2000" dirty="0" smtClean="0">
                <a:effectLst/>
                <a:latin typeface="华文仿宋" pitchFamily="2" charset="-122"/>
                <a:ea typeface="华文仿宋" pitchFamily="2" charset="-122"/>
              </a:rPr>
              <a:t>套装的软件刚开始时作为用户可以定制的程序集出现，后来逐步发展成为</a:t>
            </a:r>
            <a:r>
              <a:rPr lang="zh-CN" altLang="en-US" sz="2000" dirty="0" smtClean="0">
                <a:effectLst/>
                <a:latin typeface="华文仿宋" pitchFamily="2" charset="-122"/>
                <a:ea typeface="华文仿宋" pitchFamily="2" charset="-122"/>
              </a:rPr>
              <a:t>需要更少定制</a:t>
            </a:r>
            <a:r>
              <a:rPr lang="zh-CN" altLang="en-US" sz="2000" dirty="0" smtClean="0">
                <a:effectLst/>
                <a:latin typeface="华文仿宋" pitchFamily="2" charset="-122"/>
                <a:ea typeface="华文仿宋" pitchFamily="2" charset="-122"/>
              </a:rPr>
              <a:t>的软件产品</a:t>
            </a:r>
            <a:endParaRPr lang="en-US" altLang="zh-CN" sz="2000" dirty="0" smtClean="0">
              <a:effectLst/>
              <a:latin typeface="华文仿宋" pitchFamily="2" charset="-122"/>
              <a:ea typeface="华文仿宋" pitchFamily="2" charset="-122"/>
            </a:endParaRP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5.	</a:t>
            </a:r>
            <a:r>
              <a:rPr lang="zh-CN" altLang="en-US" sz="2000" dirty="0" smtClean="0">
                <a:effectLst/>
                <a:latin typeface="华文仿宋" pitchFamily="2" charset="-122"/>
                <a:ea typeface="华文仿宋" pitchFamily="2" charset="-122"/>
              </a:rPr>
              <a:t>随着时间推移，套装的软件产品成为首选</a:t>
            </a:r>
            <a:endParaRPr lang="en-US" altLang="zh-CN" sz="2000" dirty="0" smtClean="0">
              <a:effectLst/>
              <a:latin typeface="华文仿宋" pitchFamily="2" charset="-122"/>
              <a:ea typeface="华文仿宋" pitchFamily="2" charset="-122"/>
            </a:endParaRPr>
          </a:p>
          <a:p>
            <a:pPr lvl="1">
              <a:spcBef>
                <a:spcPct val="0"/>
              </a:spcBef>
              <a:spcAft>
                <a:spcPct val="75000"/>
              </a:spcAft>
              <a:buFont typeface="Wingdings" pitchFamily="2" charset="2"/>
              <a:buChar char="n"/>
            </a:pPr>
            <a:r>
              <a:rPr lang="zh-CN" altLang="en-US" sz="2000" dirty="0" smtClean="0">
                <a:effectLst/>
                <a:latin typeface="华文仿宋" pitchFamily="2" charset="-122"/>
                <a:ea typeface="华文仿宋" pitchFamily="2" charset="-122"/>
              </a:rPr>
              <a:t>更便宜</a:t>
            </a:r>
            <a:endParaRPr lang="en-US" altLang="zh-CN" sz="2000" dirty="0" smtClean="0">
              <a:effectLst/>
              <a:latin typeface="华文仿宋" pitchFamily="2" charset="-122"/>
              <a:ea typeface="华文仿宋" pitchFamily="2" charset="-122"/>
            </a:endParaRPr>
          </a:p>
          <a:p>
            <a:pPr lvl="1">
              <a:spcBef>
                <a:spcPct val="0"/>
              </a:spcBef>
              <a:spcAft>
                <a:spcPct val="75000"/>
              </a:spcAft>
              <a:buFont typeface="Wingdings" pitchFamily="2" charset="2"/>
              <a:buChar char="n"/>
            </a:pPr>
            <a:r>
              <a:rPr lang="zh-CN" altLang="en-US" sz="2000" dirty="0" smtClean="0">
                <a:effectLst/>
                <a:latin typeface="华文仿宋" pitchFamily="2" charset="-122"/>
                <a:ea typeface="华文仿宋" pitchFamily="2" charset="-122"/>
              </a:rPr>
              <a:t>实施更快</a:t>
            </a:r>
            <a:endParaRPr lang="en-US" altLang="zh-CN" sz="2000" dirty="0" smtClean="0">
              <a:effectLst/>
              <a:latin typeface="华文仿宋" pitchFamily="2" charset="-122"/>
              <a:ea typeface="华文仿宋" pitchFamily="2" charset="-122"/>
            </a:endParaRPr>
          </a:p>
          <a:p>
            <a:pPr lvl="1">
              <a:spcBef>
                <a:spcPct val="0"/>
              </a:spcBef>
              <a:spcAft>
                <a:spcPct val="75000"/>
              </a:spcAft>
              <a:buFont typeface="Wingdings" pitchFamily="2" charset="2"/>
              <a:buChar char="n"/>
            </a:pPr>
            <a:r>
              <a:rPr lang="zh-CN" altLang="en-US" sz="2000" dirty="0" smtClean="0">
                <a:effectLst/>
                <a:latin typeface="华文仿宋" pitchFamily="2" charset="-122"/>
                <a:ea typeface="华文仿宋" pitchFamily="2" charset="-122"/>
              </a:rPr>
              <a:t>但是实施中有很多问题</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DF32C230-A976-40F3-8121-14C8EB77035D}"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16</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41986" name="Rectangle 3"/>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上世纪</a:t>
            </a:r>
            <a:r>
              <a:rPr lang="en-US" altLang="zh-CN" sz="2800" b="1" smtClean="0">
                <a:latin typeface="华文仿宋" pitchFamily="2" charset="-122"/>
                <a:ea typeface="华文仿宋" pitchFamily="2" charset="-122"/>
              </a:rPr>
              <a:t>70</a:t>
            </a:r>
            <a:r>
              <a:rPr lang="zh-CN" altLang="en-US" sz="2800" b="1" smtClean="0">
                <a:latin typeface="华文仿宋" pitchFamily="2" charset="-122"/>
                <a:ea typeface="华文仿宋" pitchFamily="2" charset="-122"/>
              </a:rPr>
              <a:t>年代末和</a:t>
            </a:r>
            <a:r>
              <a:rPr lang="en-US" altLang="zh-CN" sz="2800" b="1" smtClean="0">
                <a:latin typeface="华文仿宋" pitchFamily="2" charset="-122"/>
                <a:ea typeface="华文仿宋" pitchFamily="2" charset="-122"/>
              </a:rPr>
              <a:t>80</a:t>
            </a:r>
            <a:r>
              <a:rPr lang="zh-CN" altLang="en-US" sz="2800" b="1" smtClean="0">
                <a:latin typeface="华文仿宋" pitchFamily="2" charset="-122"/>
                <a:ea typeface="华文仿宋" pitchFamily="2" charset="-122"/>
              </a:rPr>
              <a:t>年代</a:t>
            </a:r>
            <a:endParaRPr lang="en-US" altLang="zh-CN" sz="2800" b="1" smtClean="0">
              <a:latin typeface="华文仿宋" pitchFamily="2" charset="-122"/>
              <a:ea typeface="华文仿宋" pitchFamily="2" charset="-122"/>
            </a:endParaRPr>
          </a:p>
        </p:txBody>
      </p:sp>
      <p:sp>
        <p:nvSpPr>
          <p:cNvPr id="41987" name="Rectangle 4"/>
          <p:cNvSpPr>
            <a:spLocks noGrp="1" noChangeArrowheads="1"/>
          </p:cNvSpPr>
          <p:nvPr>
            <p:ph type="body" idx="4294967295"/>
          </p:nvPr>
        </p:nvSpPr>
        <p:spPr>
          <a:xfrm>
            <a:off x="839788" y="1306513"/>
            <a:ext cx="8569325" cy="5795962"/>
          </a:xfrm>
          <a:noFill/>
        </p:spPr>
        <p:txBody>
          <a:bodyPr/>
          <a:lstStyle/>
          <a:p>
            <a:pPr>
              <a:spcBef>
                <a:spcPct val="0"/>
              </a:spcBef>
              <a:spcAft>
                <a:spcPct val="100000"/>
              </a:spcAft>
              <a:buFont typeface="Wingdings" pitchFamily="2" charset="2"/>
              <a:buNone/>
            </a:pPr>
            <a:r>
              <a:rPr lang="en-US" altLang="zh-CN" sz="2000" dirty="0" smtClean="0">
                <a:effectLst/>
                <a:latin typeface="华文仿宋" pitchFamily="2" charset="-122"/>
                <a:ea typeface="华文仿宋" pitchFamily="2" charset="-122"/>
              </a:rPr>
              <a:t>1.	</a:t>
            </a:r>
            <a:r>
              <a:rPr lang="zh-CN" altLang="en-US" sz="2000" dirty="0" smtClean="0">
                <a:effectLst/>
                <a:latin typeface="华文仿宋" pitchFamily="2" charset="-122"/>
                <a:ea typeface="华文仿宋" pitchFamily="2" charset="-122"/>
              </a:rPr>
              <a:t>这期间信息技术、软件厂商，软件开发方法和软件产品来来去去，经历了几代的变革</a:t>
            </a:r>
          </a:p>
          <a:p>
            <a:pPr>
              <a:spcBef>
                <a:spcPct val="0"/>
              </a:spcBef>
              <a:spcAft>
                <a:spcPct val="50000"/>
              </a:spcAft>
              <a:buFont typeface="Wingdings" pitchFamily="2" charset="2"/>
              <a:buNone/>
            </a:pPr>
            <a:r>
              <a:rPr lang="en-US" altLang="zh-CN" sz="2000" dirty="0" smtClean="0">
                <a:effectLst/>
                <a:latin typeface="华文仿宋" pitchFamily="2" charset="-122"/>
                <a:ea typeface="华文仿宋" pitchFamily="2" charset="-122"/>
              </a:rPr>
              <a:t>2.	</a:t>
            </a:r>
            <a:r>
              <a:rPr lang="zh-CN" altLang="en-US" sz="2000" dirty="0" smtClean="0">
                <a:effectLst/>
                <a:latin typeface="华文仿宋" pitchFamily="2" charset="-122"/>
                <a:ea typeface="华文仿宋" pitchFamily="2" charset="-122"/>
              </a:rPr>
              <a:t>软件选型和实施的方法得到改进</a:t>
            </a:r>
            <a:endParaRPr lang="en-US" altLang="zh-CN" sz="2000" dirty="0" smtClean="0">
              <a:effectLst/>
              <a:latin typeface="华文仿宋" pitchFamily="2" charset="-122"/>
              <a:ea typeface="华文仿宋" pitchFamily="2" charset="-122"/>
            </a:endParaRPr>
          </a:p>
          <a:p>
            <a:pPr lvl="1">
              <a:spcBef>
                <a:spcPct val="0"/>
              </a:spcBef>
              <a:spcAft>
                <a:spcPct val="50000"/>
              </a:spcAft>
              <a:buFont typeface="Wingdings" pitchFamily="2" charset="2"/>
              <a:buChar char="n"/>
            </a:pPr>
            <a:r>
              <a:rPr lang="zh-CN" altLang="en-US" sz="2000" dirty="0" smtClean="0">
                <a:effectLst/>
                <a:latin typeface="华文仿宋" pitchFamily="2" charset="-122"/>
                <a:ea typeface="华文仿宋" pitchFamily="2" charset="-122"/>
              </a:rPr>
              <a:t>用户和管理层更多地参与</a:t>
            </a:r>
            <a:endParaRPr lang="en-US" altLang="zh-CN" sz="2000" dirty="0" smtClean="0">
              <a:effectLst/>
              <a:latin typeface="华文仿宋" pitchFamily="2" charset="-122"/>
              <a:ea typeface="华文仿宋" pitchFamily="2" charset="-122"/>
            </a:endParaRPr>
          </a:p>
          <a:p>
            <a:pPr lvl="1">
              <a:spcBef>
                <a:spcPct val="0"/>
              </a:spcBef>
              <a:spcAft>
                <a:spcPct val="50000"/>
              </a:spcAft>
              <a:buFont typeface="Wingdings" pitchFamily="2" charset="2"/>
              <a:buChar char="n"/>
            </a:pPr>
            <a:r>
              <a:rPr lang="zh-CN" altLang="en-US" sz="2000" dirty="0" smtClean="0">
                <a:effectLst/>
                <a:latin typeface="华文仿宋" pitchFamily="2" charset="-122"/>
                <a:ea typeface="华文仿宋" pitchFamily="2" charset="-122"/>
              </a:rPr>
              <a:t>功能需求定义和比较厂商和其产品的方法更加完善和有效</a:t>
            </a:r>
            <a:endParaRPr lang="en-US" altLang="zh-CN" sz="2000" dirty="0" smtClean="0">
              <a:effectLst/>
              <a:latin typeface="华文仿宋" pitchFamily="2" charset="-122"/>
              <a:ea typeface="华文仿宋" pitchFamily="2" charset="-122"/>
            </a:endParaRPr>
          </a:p>
          <a:p>
            <a:pPr lvl="1">
              <a:spcBef>
                <a:spcPct val="0"/>
              </a:spcBef>
              <a:spcAft>
                <a:spcPct val="100000"/>
              </a:spcAft>
              <a:buFont typeface="Wingdings" pitchFamily="2" charset="2"/>
              <a:buChar char="n"/>
            </a:pPr>
            <a:r>
              <a:rPr lang="zh-CN" altLang="en-US" sz="2000" dirty="0" smtClean="0">
                <a:effectLst/>
                <a:latin typeface="华文仿宋" pitchFamily="2" charset="-122"/>
                <a:ea typeface="华文仿宋" pitchFamily="2" charset="-122"/>
              </a:rPr>
              <a:t>用户实地考察，对</a:t>
            </a:r>
            <a:r>
              <a:rPr lang="zh-CN" altLang="en-US" sz="2000" dirty="0" smtClean="0">
                <a:effectLst/>
                <a:latin typeface="华文仿宋" pitchFamily="2" charset="-122"/>
                <a:ea typeface="华文仿宋" pitchFamily="2" charset="-122"/>
              </a:rPr>
              <a:t>厂商客户的满意度调查</a:t>
            </a:r>
            <a:r>
              <a:rPr lang="zh-CN" altLang="en-US" sz="2000" dirty="0" smtClean="0">
                <a:effectLst/>
                <a:latin typeface="华文仿宋" pitchFamily="2" charset="-122"/>
                <a:ea typeface="华文仿宋" pitchFamily="2" charset="-122"/>
              </a:rPr>
              <a:t>，和其他医院的同仁讨论交流等都成为改进后的软件选型方法中的一部分</a:t>
            </a:r>
            <a:endParaRPr lang="en-US" altLang="zh-CN" sz="2000" dirty="0" smtClean="0">
              <a:effectLst/>
              <a:latin typeface="华文仿宋" pitchFamily="2" charset="-122"/>
              <a:ea typeface="华文仿宋" pitchFamily="2" charset="-122"/>
            </a:endParaRPr>
          </a:p>
          <a:p>
            <a:pPr>
              <a:spcBef>
                <a:spcPct val="0"/>
              </a:spcBef>
              <a:spcAft>
                <a:spcPct val="50000"/>
              </a:spcAft>
              <a:buFont typeface="Wingdings" pitchFamily="2" charset="2"/>
              <a:buNone/>
            </a:pPr>
            <a:r>
              <a:rPr lang="en-US" altLang="ko-KR" sz="2000" dirty="0" smtClean="0">
                <a:effectLst/>
                <a:latin typeface="华文仿宋" pitchFamily="2" charset="-122"/>
                <a:ea typeface="华文仿宋" pitchFamily="2" charset="-122"/>
              </a:rPr>
              <a:t>3.	</a:t>
            </a:r>
            <a:r>
              <a:rPr lang="zh-CN" altLang="en-US" sz="2000" dirty="0" smtClean="0">
                <a:effectLst/>
                <a:latin typeface="华文仿宋" pitchFamily="2" charset="-122"/>
                <a:ea typeface="华文仿宋" pitchFamily="2" charset="-122"/>
              </a:rPr>
              <a:t>随着一个医院使用的软件供应</a:t>
            </a:r>
            <a:r>
              <a:rPr lang="zh-CN" altLang="en-US" sz="2000" dirty="0" smtClean="0">
                <a:effectLst/>
                <a:latin typeface="华文仿宋" pitchFamily="2" charset="-122"/>
                <a:ea typeface="华文仿宋" pitchFamily="2" charset="-122"/>
              </a:rPr>
              <a:t>商的</a:t>
            </a:r>
            <a:r>
              <a:rPr lang="zh-CN" altLang="en-US" sz="2000" dirty="0" smtClean="0">
                <a:effectLst/>
                <a:latin typeface="华文仿宋" pitchFamily="2" charset="-122"/>
                <a:ea typeface="华文仿宋" pitchFamily="2" charset="-122"/>
              </a:rPr>
              <a:t>数量增加，系统集成成为了一个很大的挑战</a:t>
            </a:r>
            <a:endParaRPr lang="en-US" altLang="ko-KR" sz="2000" dirty="0" smtClean="0">
              <a:effectLst/>
              <a:latin typeface="华文仿宋" pitchFamily="2" charset="-122"/>
              <a:ea typeface="华文仿宋" pitchFamily="2" charset="-122"/>
            </a:endParaRPr>
          </a:p>
          <a:p>
            <a:pPr lvl="1">
              <a:spcBef>
                <a:spcPct val="0"/>
              </a:spcBef>
              <a:spcAft>
                <a:spcPct val="50000"/>
              </a:spcAft>
            </a:pPr>
            <a:r>
              <a:rPr lang="zh-CN" altLang="en-US" sz="2000" dirty="0" smtClean="0">
                <a:effectLst/>
                <a:latin typeface="华文仿宋" pitchFamily="2" charset="-122"/>
                <a:ea typeface="华文仿宋" pitchFamily="2" charset="-122"/>
              </a:rPr>
              <a:t>一开始时用户不得不在不同的系统上重复录入数据</a:t>
            </a:r>
            <a:endParaRPr lang="en-US" altLang="ko-KR" sz="2000" dirty="0" smtClean="0">
              <a:effectLst/>
              <a:latin typeface="华文仿宋" pitchFamily="2" charset="-122"/>
              <a:ea typeface="华文仿宋" pitchFamily="2" charset="-122"/>
            </a:endParaRPr>
          </a:p>
          <a:p>
            <a:pPr lvl="1">
              <a:spcBef>
                <a:spcPct val="0"/>
              </a:spcBef>
              <a:spcAft>
                <a:spcPct val="50000"/>
              </a:spcAft>
            </a:pPr>
            <a:r>
              <a:rPr lang="zh-CN" altLang="en-US" sz="2000" dirty="0" smtClean="0">
                <a:effectLst/>
                <a:latin typeface="华文仿宋" pitchFamily="2" charset="-122"/>
                <a:ea typeface="华文仿宋" pitchFamily="2" charset="-122"/>
              </a:rPr>
              <a:t>随后采用了“硬编码”的系统接口</a:t>
            </a:r>
            <a:endParaRPr lang="ko-KR" altLang="en-US" sz="2000" dirty="0" smtClean="0">
              <a:effectLst/>
              <a:latin typeface="华文仿宋" pitchFamily="2" charset="-122"/>
              <a:ea typeface="华文仿宋" pitchFamily="2" charset="-122"/>
            </a:endParaRPr>
          </a:p>
          <a:p>
            <a:pPr lvl="1">
              <a:spcBef>
                <a:spcPct val="0"/>
              </a:spcBef>
              <a:spcAft>
                <a:spcPct val="50000"/>
              </a:spcAft>
            </a:pPr>
            <a:r>
              <a:rPr lang="zh-CN" altLang="en-US" sz="2000" dirty="0" smtClean="0">
                <a:effectLst/>
                <a:latin typeface="华文仿宋" pitchFamily="2" charset="-122"/>
                <a:ea typeface="华文仿宋" pitchFamily="2" charset="-122"/>
              </a:rPr>
              <a:t>这促使了对制订标准的关注，目的是为了让不同厂商的软件产品能够相互通信</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1A7977CD-6C70-43A5-8DC2-2678E08F1A46}"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17</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44034" name="Rectangle 3"/>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上世纪</a:t>
            </a:r>
            <a:r>
              <a:rPr lang="en-US" altLang="zh-CN" sz="2800" b="1" smtClean="0">
                <a:latin typeface="华文仿宋" pitchFamily="2" charset="-122"/>
                <a:ea typeface="华文仿宋" pitchFamily="2" charset="-122"/>
              </a:rPr>
              <a:t>90</a:t>
            </a:r>
            <a:r>
              <a:rPr lang="zh-CN" altLang="en-US" sz="2800" b="1" smtClean="0">
                <a:latin typeface="华文仿宋" pitchFamily="2" charset="-122"/>
                <a:ea typeface="华文仿宋" pitchFamily="2" charset="-122"/>
              </a:rPr>
              <a:t>年代和</a:t>
            </a:r>
            <a:r>
              <a:rPr lang="en-US" altLang="zh-CN" sz="2800" b="1" smtClean="0">
                <a:latin typeface="华文仿宋" pitchFamily="2" charset="-122"/>
                <a:ea typeface="华文仿宋" pitchFamily="2" charset="-122"/>
              </a:rPr>
              <a:t>2000</a:t>
            </a:r>
            <a:r>
              <a:rPr lang="zh-CN" altLang="en-US" sz="2800" b="1" smtClean="0">
                <a:latin typeface="华文仿宋" pitchFamily="2" charset="-122"/>
                <a:ea typeface="华文仿宋" pitchFamily="2" charset="-122"/>
              </a:rPr>
              <a:t>年以后</a:t>
            </a:r>
            <a:endParaRPr lang="en-US" altLang="zh-CN" sz="2800" b="1" smtClean="0">
              <a:latin typeface="华文仿宋" pitchFamily="2" charset="-122"/>
              <a:ea typeface="华文仿宋" pitchFamily="2" charset="-122"/>
            </a:endParaRPr>
          </a:p>
        </p:txBody>
      </p:sp>
      <p:sp>
        <p:nvSpPr>
          <p:cNvPr id="44035" name="Rectangle 4"/>
          <p:cNvSpPr>
            <a:spLocks noGrp="1" noChangeArrowheads="1"/>
          </p:cNvSpPr>
          <p:nvPr>
            <p:ph type="body" idx="4294967295"/>
          </p:nvPr>
        </p:nvSpPr>
        <p:spPr>
          <a:xfrm>
            <a:off x="839788" y="1393825"/>
            <a:ext cx="8569325" cy="5624513"/>
          </a:xfrm>
          <a:noFill/>
        </p:spPr>
        <p:txBody>
          <a:bodyPr/>
          <a:lstStyle/>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1.	</a:t>
            </a:r>
            <a:r>
              <a:rPr lang="zh-CN" altLang="en-US" sz="2000" dirty="0" smtClean="0">
                <a:effectLst/>
                <a:latin typeface="华文仿宋" pitchFamily="2" charset="-122"/>
                <a:ea typeface="华文仿宋" pitchFamily="2" charset="-122"/>
              </a:rPr>
              <a:t>信息化软件购买和实施管理的方法继续改进</a:t>
            </a:r>
            <a:endParaRPr lang="en-US" altLang="zh-CN" sz="2000" dirty="0" smtClean="0">
              <a:effectLst/>
              <a:latin typeface="华文仿宋" pitchFamily="2" charset="-122"/>
              <a:ea typeface="华文仿宋" pitchFamily="2" charset="-122"/>
            </a:endParaRPr>
          </a:p>
          <a:p>
            <a:pPr>
              <a:spcBef>
                <a:spcPct val="0"/>
              </a:spcBef>
              <a:spcAft>
                <a:spcPct val="85000"/>
              </a:spcAft>
              <a:buFont typeface="Wingdings" pitchFamily="2" charset="2"/>
              <a:buNone/>
            </a:pPr>
            <a:r>
              <a:rPr lang="en-US" altLang="zh-CN" sz="2000" dirty="0" smtClean="0">
                <a:effectLst/>
                <a:latin typeface="华文仿宋" pitchFamily="2" charset="-122"/>
                <a:ea typeface="华文仿宋" pitchFamily="2" charset="-122"/>
              </a:rPr>
              <a:t>2.	</a:t>
            </a:r>
            <a:r>
              <a:rPr lang="zh-CN" altLang="en-US" sz="2000" dirty="0" smtClean="0">
                <a:effectLst/>
                <a:latin typeface="华文仿宋" pitchFamily="2" charset="-122"/>
                <a:ea typeface="华文仿宋" pitchFamily="2" charset="-122"/>
              </a:rPr>
              <a:t>出现新一代的软件系统，系统基于高级的技术平台并提供了更好的功能</a:t>
            </a:r>
            <a:endParaRPr lang="en-US" altLang="zh-CN" sz="2000" dirty="0" smtClean="0">
              <a:effectLst/>
              <a:latin typeface="华文仿宋" pitchFamily="2" charset="-122"/>
              <a:ea typeface="华文仿宋" pitchFamily="2" charset="-122"/>
            </a:endParaRP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3.	</a:t>
            </a:r>
            <a:r>
              <a:rPr lang="zh-CN" altLang="en-US" sz="2000" dirty="0" smtClean="0">
                <a:effectLst/>
                <a:latin typeface="华文仿宋" pitchFamily="2" charset="-122"/>
                <a:ea typeface="华文仿宋" pitchFamily="2" charset="-122"/>
              </a:rPr>
              <a:t>系统集成的挑战越来越大，从“硬编码”的接口方式逐步转向如</a:t>
            </a:r>
            <a:r>
              <a:rPr lang="en-US" altLang="zh-CN" sz="2000" dirty="0" smtClean="0">
                <a:effectLst/>
                <a:latin typeface="华文仿宋" pitchFamily="2" charset="-122"/>
                <a:ea typeface="华文仿宋" pitchFamily="2" charset="-122"/>
              </a:rPr>
              <a:t>HL7</a:t>
            </a:r>
            <a:r>
              <a:rPr lang="zh-CN" altLang="en-US" sz="2000" dirty="0" smtClean="0">
                <a:effectLst/>
                <a:latin typeface="华文仿宋" pitchFamily="2" charset="-122"/>
                <a:ea typeface="华文仿宋" pitchFamily="2" charset="-122"/>
              </a:rPr>
              <a:t>的标准和接口引擎，从而让软件系统之间的数据传递更加有效</a:t>
            </a: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4.	</a:t>
            </a:r>
            <a:r>
              <a:rPr lang="zh-CN" altLang="en-US" sz="2000" dirty="0" smtClean="0">
                <a:effectLst/>
                <a:latin typeface="华文仿宋" pitchFamily="2" charset="-122"/>
                <a:ea typeface="华文仿宋" pitchFamily="2" charset="-122"/>
              </a:rPr>
              <a:t>临床数据中心、数据分析工具和临床决策支持系统出现了</a:t>
            </a:r>
          </a:p>
          <a:p>
            <a:pPr>
              <a:spcBef>
                <a:spcPct val="0"/>
              </a:spcBef>
              <a:spcAft>
                <a:spcPct val="75000"/>
              </a:spcAft>
              <a:buFont typeface="Wingdings" pitchFamily="2" charset="2"/>
              <a:buNone/>
            </a:pPr>
            <a:r>
              <a:rPr lang="en-US" altLang="zh-CN" sz="2000" dirty="0" smtClean="0">
                <a:effectLst/>
                <a:latin typeface="华文仿宋" pitchFamily="2" charset="-122"/>
                <a:ea typeface="华文仿宋" pitchFamily="2" charset="-122"/>
              </a:rPr>
              <a:t>5.	</a:t>
            </a:r>
            <a:r>
              <a:rPr lang="zh-CN" altLang="en-US" sz="2000" dirty="0" smtClean="0">
                <a:effectLst/>
                <a:latin typeface="华文仿宋" pitchFamily="2" charset="-122"/>
                <a:ea typeface="华文仿宋" pitchFamily="2" charset="-122"/>
              </a:rPr>
              <a:t>上世纪</a:t>
            </a:r>
            <a:r>
              <a:rPr lang="en-US" altLang="zh-CN" sz="2000" dirty="0" smtClean="0">
                <a:effectLst/>
                <a:latin typeface="华文仿宋" pitchFamily="2" charset="-122"/>
                <a:ea typeface="华文仿宋" pitchFamily="2" charset="-122"/>
              </a:rPr>
              <a:t>90</a:t>
            </a:r>
            <a:r>
              <a:rPr lang="zh-CN" altLang="en-US" sz="2000" dirty="0" smtClean="0">
                <a:effectLst/>
                <a:latin typeface="华文仿宋" pitchFamily="2" charset="-122"/>
                <a:ea typeface="华文仿宋" pitchFamily="2" charset="-122"/>
              </a:rPr>
              <a:t>年代末到</a:t>
            </a:r>
            <a:r>
              <a:rPr lang="en-US" altLang="zh-CN" sz="2000" dirty="0" smtClean="0">
                <a:effectLst/>
                <a:latin typeface="华文仿宋" pitchFamily="2" charset="-122"/>
                <a:ea typeface="华文仿宋" pitchFamily="2" charset="-122"/>
              </a:rPr>
              <a:t>20</a:t>
            </a:r>
            <a:r>
              <a:rPr lang="zh-CN" altLang="en-US" sz="2000" dirty="0" smtClean="0">
                <a:effectLst/>
                <a:latin typeface="华文仿宋" pitchFamily="2" charset="-122"/>
                <a:ea typeface="华文仿宋" pitchFamily="2" charset="-122"/>
              </a:rPr>
              <a:t>世纪初，医生自己在计算机上录入医嘱的要求增加了</a:t>
            </a:r>
          </a:p>
          <a:p>
            <a:pPr>
              <a:spcBef>
                <a:spcPct val="0"/>
              </a:spcBef>
              <a:spcAft>
                <a:spcPct val="75000"/>
              </a:spcAft>
              <a:buFont typeface="Wingdings" pitchFamily="2" charset="2"/>
              <a:buNone/>
            </a:pPr>
            <a:r>
              <a:rPr lang="en-US" altLang="ko-KR" sz="2000" dirty="0" smtClean="0">
                <a:effectLst/>
                <a:latin typeface="华文仿宋" pitchFamily="2" charset="-122"/>
                <a:ea typeface="华文仿宋" pitchFamily="2" charset="-122"/>
              </a:rPr>
              <a:t>6.	</a:t>
            </a:r>
            <a:r>
              <a:rPr lang="zh-CN" altLang="en-US" sz="2000" dirty="0" smtClean="0">
                <a:effectLst/>
                <a:latin typeface="华文仿宋" pitchFamily="2" charset="-122"/>
                <a:ea typeface="华文仿宋" pitchFamily="2" charset="-122"/>
              </a:rPr>
              <a:t>进入</a:t>
            </a:r>
            <a:r>
              <a:rPr lang="en-US" altLang="zh-CN" sz="2000" dirty="0" smtClean="0">
                <a:effectLst/>
                <a:latin typeface="华文仿宋" pitchFamily="2" charset="-122"/>
                <a:ea typeface="华文仿宋" pitchFamily="2" charset="-122"/>
              </a:rPr>
              <a:t>21</a:t>
            </a:r>
            <a:r>
              <a:rPr lang="zh-CN" altLang="en-US" sz="2000" dirty="0" smtClean="0">
                <a:effectLst/>
                <a:latin typeface="华文仿宋" pitchFamily="2" charset="-122"/>
                <a:ea typeface="华文仿宋" pitchFamily="2" charset="-122"/>
              </a:rPr>
              <a:t>世纪后，经过长期构想的电子病历逐渐出现在住院和门诊系统中。美国</a:t>
            </a:r>
            <a:r>
              <a:rPr lang="en-US" altLang="zh-CN" sz="2000" dirty="0" smtClean="0">
                <a:effectLst/>
                <a:latin typeface="华文仿宋" pitchFamily="2" charset="-122"/>
                <a:ea typeface="华文仿宋" pitchFamily="2" charset="-122"/>
              </a:rPr>
              <a:t>2009</a:t>
            </a:r>
            <a:r>
              <a:rPr lang="zh-CN" altLang="en-US" sz="2000" dirty="0" smtClean="0">
                <a:effectLst/>
                <a:latin typeface="华文仿宋" pitchFamily="2" charset="-122"/>
                <a:ea typeface="华文仿宋" pitchFamily="2" charset="-122"/>
              </a:rPr>
              <a:t>年颁布的</a:t>
            </a:r>
            <a:r>
              <a:rPr lang="zh-CN" altLang="en-US" sz="2000" dirty="0" smtClean="0">
                <a:effectLst/>
                <a:latin typeface="华文仿宋" pitchFamily="2" charset="-122"/>
                <a:ea typeface="华文仿宋" pitchFamily="2" charset="-122"/>
              </a:rPr>
              <a:t>医疗改革刺激</a:t>
            </a:r>
            <a:r>
              <a:rPr lang="zh-CN" altLang="en-US" sz="2000" dirty="0" smtClean="0">
                <a:effectLst/>
                <a:latin typeface="华文仿宋" pitchFamily="2" charset="-122"/>
                <a:ea typeface="华文仿宋" pitchFamily="2" charset="-122"/>
              </a:rPr>
              <a:t>法案将进一步促进电子病历的应用</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4371E730-3A6F-417B-94E6-29A236F75C47}"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18</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46082" name="Rectangle 5"/>
          <p:cNvSpPr>
            <a:spLocks noGrp="1" noChangeArrowheads="1"/>
          </p:cNvSpPr>
          <p:nvPr>
            <p:ph type="title" idx="4294967295"/>
          </p:nvPr>
        </p:nvSpPr>
        <p:spPr/>
        <p:txBody>
          <a:bodyPr/>
          <a:lstStyle/>
          <a:p>
            <a:r>
              <a:rPr lang="zh-CN" altLang="en-US" sz="2800" b="1" smtClean="0">
                <a:ea typeface="华文仿宋" pitchFamily="2" charset="-122"/>
              </a:rPr>
              <a:t>其他国家医疗信息化的发展</a:t>
            </a:r>
            <a:endParaRPr lang="en-US" altLang="zh-CN" sz="2800" b="1" smtClean="0">
              <a:ea typeface="华文仿宋" pitchFamily="2" charset="-122"/>
            </a:endParaRPr>
          </a:p>
        </p:txBody>
      </p:sp>
      <p:sp>
        <p:nvSpPr>
          <p:cNvPr id="46083" name="Rectangle 6"/>
          <p:cNvSpPr>
            <a:spLocks noGrp="1" noChangeArrowheads="1"/>
          </p:cNvSpPr>
          <p:nvPr>
            <p:ph type="body" idx="4294967295"/>
          </p:nvPr>
        </p:nvSpPr>
        <p:spPr>
          <a:noFill/>
        </p:spPr>
        <p:txBody>
          <a:bodyPr/>
          <a:lstStyle/>
          <a:p>
            <a:r>
              <a:rPr lang="zh-CN" altLang="en-US" sz="2000" dirty="0" smtClean="0">
                <a:effectLst/>
                <a:latin typeface="华文仿宋" pitchFamily="2" charset="-122"/>
                <a:ea typeface="华文仿宋" pitchFamily="2" charset="-122"/>
              </a:rPr>
              <a:t>加拿大始于</a:t>
            </a:r>
            <a:r>
              <a:rPr lang="en-US" altLang="zh-CN" sz="2000" dirty="0" smtClean="0">
                <a:effectLst/>
                <a:latin typeface="华文仿宋" pitchFamily="2" charset="-122"/>
                <a:ea typeface="华文仿宋" pitchFamily="2" charset="-122"/>
              </a:rPr>
              <a:t>1970</a:t>
            </a:r>
            <a:r>
              <a:rPr lang="zh-CN" altLang="en-US" sz="2000" dirty="0" smtClean="0">
                <a:effectLst/>
                <a:latin typeface="华文仿宋" pitchFamily="2" charset="-122"/>
                <a:ea typeface="华文仿宋" pitchFamily="2" charset="-122"/>
              </a:rPr>
              <a:t>年代后期</a:t>
            </a:r>
            <a:endParaRPr lang="en-US" altLang="zh-CN" sz="2000" dirty="0" smtClean="0">
              <a:effectLst/>
              <a:latin typeface="华文仿宋" pitchFamily="2" charset="-122"/>
              <a:ea typeface="华文仿宋" pitchFamily="2" charset="-122"/>
            </a:endParaRPr>
          </a:p>
          <a:p>
            <a:r>
              <a:rPr lang="zh-CN" altLang="en-US" sz="2000" dirty="0" smtClean="0">
                <a:effectLst/>
                <a:latin typeface="华文仿宋" pitchFamily="2" charset="-122"/>
                <a:ea typeface="华文仿宋" pitchFamily="2" charset="-122"/>
              </a:rPr>
              <a:t>欧洲和澳大利亚始于</a:t>
            </a:r>
            <a:r>
              <a:rPr lang="en-US" altLang="zh-CN" sz="2000" dirty="0" smtClean="0">
                <a:effectLst/>
                <a:latin typeface="华文仿宋" pitchFamily="2" charset="-122"/>
                <a:ea typeface="华文仿宋" pitchFamily="2" charset="-122"/>
              </a:rPr>
              <a:t>1980</a:t>
            </a:r>
            <a:r>
              <a:rPr lang="zh-CN" altLang="en-US" sz="2000" dirty="0" smtClean="0">
                <a:effectLst/>
                <a:latin typeface="华文仿宋" pitchFamily="2" charset="-122"/>
                <a:ea typeface="华文仿宋" pitchFamily="2" charset="-122"/>
              </a:rPr>
              <a:t>年代早期</a:t>
            </a:r>
          </a:p>
          <a:p>
            <a:r>
              <a:rPr lang="zh-CN" altLang="en-US" sz="2000" dirty="0" smtClean="0">
                <a:effectLst/>
                <a:latin typeface="华文仿宋" pitchFamily="2" charset="-122"/>
                <a:ea typeface="华文仿宋" pitchFamily="2" charset="-122"/>
              </a:rPr>
              <a:t>亚洲国家始于</a:t>
            </a:r>
            <a:r>
              <a:rPr lang="en-US" altLang="zh-CN" sz="2000" dirty="0" smtClean="0">
                <a:effectLst/>
                <a:latin typeface="华文仿宋" pitchFamily="2" charset="-122"/>
                <a:ea typeface="华文仿宋" pitchFamily="2" charset="-122"/>
              </a:rPr>
              <a:t>1990</a:t>
            </a:r>
            <a:r>
              <a:rPr lang="zh-CN" altLang="en-US" sz="2000" dirty="0" smtClean="0">
                <a:effectLst/>
                <a:latin typeface="华文仿宋" pitchFamily="2" charset="-122"/>
                <a:ea typeface="华文仿宋" pitchFamily="2" charset="-122"/>
              </a:rPr>
              <a:t>年代</a:t>
            </a:r>
            <a:endParaRPr lang="en-US" altLang="zh-CN" sz="2000" dirty="0" smtClean="0">
              <a:effectLst/>
              <a:latin typeface="华文仿宋" pitchFamily="2" charset="-122"/>
              <a:ea typeface="华文仿宋" pitchFamily="2" charset="-122"/>
            </a:endParaRPr>
          </a:p>
          <a:p>
            <a:r>
              <a:rPr lang="zh-CN" altLang="en-US" sz="2000" dirty="0" smtClean="0">
                <a:effectLst/>
                <a:latin typeface="华文仿宋" pitchFamily="2" charset="-122"/>
                <a:ea typeface="华文仿宋" pitchFamily="2" charset="-122"/>
              </a:rPr>
              <a:t>与美国相比，</a:t>
            </a:r>
            <a:r>
              <a:rPr lang="zh-CN" altLang="en-US" sz="2000" dirty="0" smtClean="0">
                <a:effectLst/>
                <a:latin typeface="华文仿宋" pitchFamily="2" charset="-122"/>
                <a:ea typeface="华文仿宋" pitchFamily="2" charset="-122"/>
              </a:rPr>
              <a:t>加拿大、法国</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德国</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英国</a:t>
            </a:r>
            <a:r>
              <a:rPr lang="zh-CN" altLang="en-US" sz="2000" dirty="0" smtClean="0">
                <a:effectLst/>
                <a:latin typeface="华文仿宋" pitchFamily="2" charset="-122"/>
                <a:ea typeface="华文仿宋" pitchFamily="2" charset="-122"/>
              </a:rPr>
              <a:t>和澳大利亚等国起步晚，投资少，发展快</a:t>
            </a:r>
            <a:endParaRPr lang="en-US" altLang="zh-CN" sz="2000" dirty="0" smtClean="0">
              <a:effectLst/>
              <a:latin typeface="华文仿宋" pitchFamily="2" charset="-122"/>
              <a:ea typeface="华文仿宋" pitchFamily="2" charset="-122"/>
            </a:endParaRPr>
          </a:p>
          <a:p>
            <a:r>
              <a:rPr lang="zh-CN" altLang="en-US" sz="2000" dirty="0" smtClean="0">
                <a:effectLst/>
                <a:latin typeface="华文仿宋" pitchFamily="2" charset="-122"/>
                <a:ea typeface="华文仿宋" pitchFamily="2" charset="-122"/>
              </a:rPr>
              <a:t>香港起步更晚，投资更少，但其医院信息水平现已达到世界最先进水平</a:t>
            </a:r>
            <a:endParaRPr lang="en-US" altLang="zh-CN" sz="2000" dirty="0" smtClean="0">
              <a:effectLst/>
              <a:latin typeface="华文仿宋" pitchFamily="2" charset="-122"/>
              <a:ea typeface="华文仿宋" pitchFamily="2" charset="-122"/>
            </a:endParaRPr>
          </a:p>
          <a:p>
            <a:r>
              <a:rPr lang="zh-CN" altLang="en-US" sz="2000" dirty="0" smtClean="0">
                <a:effectLst/>
                <a:latin typeface="华文仿宋" pitchFamily="2" charset="-122"/>
                <a:ea typeface="华文仿宋" pitchFamily="2" charset="-122"/>
              </a:rPr>
              <a:t>中国的医疗信息化正处于发展早期阶段。中国期待“跨越式”前进并在接下来的数年时间里超越世界其他国家水平</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CC2CA5DD-0F49-4E6C-AC7D-AB3DC7F68F4A}"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19</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48130" name="Rectangle 4"/>
          <p:cNvSpPr>
            <a:spLocks noGrp="1" noChangeArrowheads="1"/>
          </p:cNvSpPr>
          <p:nvPr>
            <p:ph type="title" idx="4294967295"/>
          </p:nvPr>
        </p:nvSpPr>
        <p:spPr/>
        <p:txBody>
          <a:bodyPr/>
          <a:lstStyle/>
          <a:p>
            <a:r>
              <a:rPr lang="zh-CN" altLang="en-US" sz="2800" b="1" smtClean="0">
                <a:ea typeface="华文仿宋" pitchFamily="2" charset="-122"/>
              </a:rPr>
              <a:t>起步晚的成功者从早期的信息技术使用者处学到了加快进程的经验</a:t>
            </a:r>
            <a:endParaRPr lang="en-US" altLang="zh-CN" sz="2800" b="1" smtClean="0">
              <a:ea typeface="华文仿宋" pitchFamily="2" charset="-122"/>
            </a:endParaRPr>
          </a:p>
        </p:txBody>
      </p:sp>
      <p:sp>
        <p:nvSpPr>
          <p:cNvPr id="48131" name="Rectangle 5"/>
          <p:cNvSpPr>
            <a:spLocks noGrp="1" noChangeArrowheads="1"/>
          </p:cNvSpPr>
          <p:nvPr>
            <p:ph type="body" idx="4294967295"/>
          </p:nvPr>
        </p:nvSpPr>
        <p:spPr>
          <a:noFill/>
        </p:spPr>
        <p:txBody>
          <a:bodyPr/>
          <a:lstStyle/>
          <a:p>
            <a:pPr>
              <a:spcBef>
                <a:spcPct val="0"/>
              </a:spcBef>
              <a:spcAft>
                <a:spcPct val="200000"/>
              </a:spcAft>
            </a:pPr>
            <a:r>
              <a:rPr lang="zh-CN" altLang="en-US" sz="2000" dirty="0" smtClean="0">
                <a:effectLst/>
                <a:latin typeface="华文仿宋" pitchFamily="2" charset="-122"/>
                <a:ea typeface="华文仿宋" pitchFamily="2" charset="-122"/>
              </a:rPr>
              <a:t>了解到较早应用医疗信息技术的国家成功的经验和失败的教训，起步晚的国家能够避免犯同样的错误，从而可以取得更大的成果</a:t>
            </a:r>
            <a:endParaRPr lang="en-US" altLang="zh-CN" sz="2000" dirty="0" smtClean="0">
              <a:effectLst/>
              <a:latin typeface="华文仿宋" pitchFamily="2" charset="-122"/>
              <a:ea typeface="华文仿宋" pitchFamily="2" charset="-122"/>
            </a:endParaRPr>
          </a:p>
          <a:p>
            <a:pPr>
              <a:spcBef>
                <a:spcPct val="0"/>
              </a:spcBef>
              <a:spcAft>
                <a:spcPct val="200000"/>
              </a:spcAft>
            </a:pPr>
            <a:r>
              <a:rPr lang="zh-CN" altLang="en-US" sz="2000" dirty="0" smtClean="0">
                <a:effectLst/>
                <a:latin typeface="华文仿宋" pitchFamily="2" charset="-122"/>
                <a:ea typeface="华文仿宋" pitchFamily="2" charset="-122"/>
              </a:rPr>
              <a:t>中国目前处于发展的关键阶段</a:t>
            </a:r>
            <a:r>
              <a:rPr lang="zh-CN" altLang="en-US" sz="2000" dirty="0" smtClean="0">
                <a:effectLst/>
                <a:latin typeface="华文仿宋" pitchFamily="2" charset="-122"/>
                <a:ea typeface="华文仿宋" pitchFamily="2" charset="-122"/>
              </a:rPr>
              <a:t>，信息技术应用的更快发展</a:t>
            </a:r>
            <a:r>
              <a:rPr lang="zh-CN" altLang="en-US" sz="2000" dirty="0" smtClean="0">
                <a:effectLst/>
                <a:latin typeface="华文仿宋" pitchFamily="2" charset="-122"/>
                <a:ea typeface="华文仿宋" pitchFamily="2" charset="-122"/>
              </a:rPr>
              <a:t>成为支持中国医改成功实施的关键因素之一</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940E12CB-AC30-4DB5-B24B-58E9378733D2}" type="slidenum">
              <a:rPr lang="zh-CN" altLang="en-US"/>
              <a:pPr>
                <a:defRPr/>
              </a:pPr>
              <a:t>2</a:t>
            </a:fld>
            <a:endParaRPr lang="en-US" altLang="zh-CN"/>
          </a:p>
        </p:txBody>
      </p:sp>
      <p:sp>
        <p:nvSpPr>
          <p:cNvPr id="18434" name="Rectangle 2"/>
          <p:cNvSpPr>
            <a:spLocks noGrp="1" noChangeArrowheads="1"/>
          </p:cNvSpPr>
          <p:nvPr>
            <p:ph type="title" idx="4294967295"/>
          </p:nvPr>
        </p:nvSpPr>
        <p:spPr>
          <a:xfrm>
            <a:off x="795338" y="385763"/>
            <a:ext cx="8778875" cy="882650"/>
          </a:xfrm>
        </p:spPr>
        <p:txBody>
          <a:bodyPr/>
          <a:lstStyle/>
          <a:p>
            <a:r>
              <a:rPr lang="zh-CN" altLang="en-US" sz="2800" b="1" smtClean="0">
                <a:ea typeface="华文仿宋" pitchFamily="2" charset="-122"/>
              </a:rPr>
              <a:t>演讲提纲</a:t>
            </a:r>
          </a:p>
        </p:txBody>
      </p:sp>
      <p:sp>
        <p:nvSpPr>
          <p:cNvPr id="438276" name="Rectangle 3"/>
          <p:cNvSpPr>
            <a:spLocks noGrp="1" noChangeArrowheads="1"/>
          </p:cNvSpPr>
          <p:nvPr>
            <p:ph type="body" idx="4294967295"/>
          </p:nvPr>
        </p:nvSpPr>
        <p:spPr>
          <a:xfrm>
            <a:off x="884238" y="1173163"/>
            <a:ext cx="8480425" cy="5854700"/>
          </a:xfrm>
        </p:spPr>
        <p:txBody>
          <a:bodyPr/>
          <a:lstStyle/>
          <a:p>
            <a:pPr marL="1143000" lvl="2" indent="-228600">
              <a:spcBef>
                <a:spcPct val="0"/>
              </a:spcBef>
              <a:spcAft>
                <a:spcPts val="2000"/>
              </a:spcAft>
              <a:buClr>
                <a:schemeClr val="accent2"/>
              </a:buClr>
              <a:buFontTx/>
              <a:buNone/>
              <a:tabLst>
                <a:tab pos="8458200" algn="r"/>
              </a:tabLst>
              <a:defRPr/>
            </a:pPr>
            <a:r>
              <a:rPr lang="en-US" altLang="ko-KR" sz="1600" dirty="0" smtClean="0">
                <a:ea typeface="Gulim" pitchFamily="34" charset="-127"/>
              </a:rPr>
              <a:t>		</a:t>
            </a:r>
            <a:r>
              <a:rPr lang="zh-CN" altLang="en-US" sz="2000" u="sng" dirty="0" smtClean="0">
                <a:effectLst/>
                <a:latin typeface="华文仿宋" pitchFamily="2" charset="-122"/>
                <a:ea typeface="华文仿宋" pitchFamily="2" charset="-122"/>
              </a:rPr>
              <a:t>页码</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德睿医疗咨询公司介绍</a:t>
            </a:r>
            <a:r>
              <a:rPr lang="en-US" altLang="ko-KR" sz="2000" dirty="0" smtClean="0">
                <a:effectLst/>
                <a:latin typeface="华文仿宋" pitchFamily="2" charset="-122"/>
                <a:ea typeface="华文仿宋" pitchFamily="2" charset="-122"/>
              </a:rPr>
              <a:t>	3</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国外医疗信息化的发展和演变	</a:t>
            </a:r>
            <a:r>
              <a:rPr lang="en-US" altLang="zh-CN" sz="2000" dirty="0" smtClean="0">
                <a:effectLst/>
                <a:latin typeface="华文仿宋" pitchFamily="2" charset="-122"/>
                <a:ea typeface="华文仿宋" pitchFamily="2" charset="-122"/>
              </a:rPr>
              <a:t>11</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全球区域卫生信息化的发展和演变	</a:t>
            </a:r>
            <a:r>
              <a:rPr lang="en-US" altLang="zh-CN" sz="2000" dirty="0" smtClean="0">
                <a:effectLst/>
                <a:latin typeface="华文仿宋" pitchFamily="2" charset="-122"/>
                <a:ea typeface="华文仿宋" pitchFamily="2" charset="-122"/>
              </a:rPr>
              <a:t>20</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中国医疗信息化的现状和未来发展方向</a:t>
            </a:r>
            <a:r>
              <a:rPr lang="en-US" altLang="zh-CN" sz="2000" dirty="0" smtClean="0">
                <a:effectLst/>
                <a:latin typeface="华文仿宋" pitchFamily="2" charset="-122"/>
                <a:ea typeface="华文仿宋" pitchFamily="2" charset="-122"/>
              </a:rPr>
              <a:t>	27</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中国区域卫生信息化的发展和现状</a:t>
            </a:r>
            <a:r>
              <a:rPr lang="en-US" altLang="zh-CN" sz="2000" dirty="0" smtClean="0">
                <a:effectLst/>
                <a:latin typeface="华文仿宋" pitchFamily="2" charset="-122"/>
                <a:ea typeface="华文仿宋" pitchFamily="2" charset="-122"/>
              </a:rPr>
              <a:t>	40</a:t>
            </a:r>
          </a:p>
          <a:p>
            <a:pPr>
              <a:spcBef>
                <a:spcPct val="0"/>
              </a:spcBef>
              <a:spcAft>
                <a:spcPts val="4000"/>
              </a:spcAft>
              <a:buClr>
                <a:schemeClr val="accent2"/>
              </a:buClr>
              <a:tabLst>
                <a:tab pos="8458200" algn="r"/>
              </a:tabLst>
              <a:defRPr/>
            </a:pPr>
            <a:r>
              <a:rPr lang="zh-CN" altLang="en-US" sz="2000" dirty="0" smtClean="0">
                <a:effectLst/>
                <a:latin typeface="华文仿宋" pitchFamily="2" charset="-122"/>
                <a:ea typeface="华文仿宋" pitchFamily="2" charset="-122"/>
              </a:rPr>
              <a:t>中国在全球医疗信息化发展中所处的阶段</a:t>
            </a:r>
            <a:r>
              <a:rPr lang="en-US" altLang="ko-KR" sz="2000" dirty="0" smtClean="0">
                <a:effectLst/>
                <a:latin typeface="华文仿宋" pitchFamily="2" charset="-122"/>
                <a:ea typeface="华文仿宋" pitchFamily="2" charset="-122"/>
              </a:rPr>
              <a:t>	</a:t>
            </a:r>
            <a:r>
              <a:rPr lang="en-US" altLang="zh-CN" sz="2000" dirty="0" smtClean="0">
                <a:effectLst/>
                <a:latin typeface="华文仿宋" pitchFamily="2" charset="-122"/>
                <a:ea typeface="华文仿宋" pitchFamily="2" charset="-122"/>
              </a:rPr>
              <a:t>47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C94210A1-162F-4B59-8B8D-87C55ABA7904}" type="slidenum">
              <a:rPr lang="zh-CN" altLang="en-US"/>
              <a:pPr>
                <a:defRPr/>
              </a:pPr>
              <a:t>20</a:t>
            </a:fld>
            <a:endParaRPr lang="en-US" altLang="zh-CN"/>
          </a:p>
        </p:txBody>
      </p:sp>
      <p:sp>
        <p:nvSpPr>
          <p:cNvPr id="50178" name="Rectangle 3"/>
          <p:cNvSpPr>
            <a:spLocks noGrp="1" noChangeArrowheads="1"/>
          </p:cNvSpPr>
          <p:nvPr>
            <p:ph type="body" idx="1"/>
          </p:nvPr>
        </p:nvSpPr>
        <p:spPr>
          <a:xfrm>
            <a:off x="890588" y="1277938"/>
            <a:ext cx="8305800" cy="5446712"/>
          </a:xfrm>
        </p:spPr>
        <p:txBody>
          <a:bodyPr anchorCtr="1"/>
          <a:lstStyle/>
          <a:p>
            <a:pPr marL="0" indent="0" algn="ctr">
              <a:buFont typeface="Wingdings" pitchFamily="2" charset="2"/>
              <a:buNone/>
            </a:pPr>
            <a:r>
              <a:rPr lang="zh-CN" altLang="en-US" sz="4000" b="1" smtClean="0">
                <a:effectLst/>
                <a:ea typeface="华文仿宋" pitchFamily="2" charset="-122"/>
              </a:rPr>
              <a:t>国外区域卫生信息化的演变</a:t>
            </a:r>
            <a:endParaRPr lang="en-US" altLang="zh-CN" sz="4000" b="1" smtClean="0">
              <a:effectLst/>
              <a:ea typeface="华文仿宋" pitchFamily="2" charset="-122"/>
            </a:endParaRPr>
          </a:p>
        </p:txBody>
      </p:sp>
      <p:sp>
        <p:nvSpPr>
          <p:cNvPr id="50179" name="Rectangle 4"/>
          <p:cNvSpPr>
            <a:spLocks noGrp="1" noChangeArrowheads="1"/>
          </p:cNvSpPr>
          <p:nvPr>
            <p:ph type="title"/>
          </p:nvPr>
        </p:nvSpPr>
        <p:spPr>
          <a:xfrm>
            <a:off x="795338" y="514350"/>
            <a:ext cx="8778875" cy="333375"/>
          </a:xfrm>
        </p:spPr>
        <p:txBody>
          <a:bodyPr anchor="b"/>
          <a:lstStyle/>
          <a:p>
            <a:r>
              <a:rPr lang="zh-CN" altLang="en-US" sz="2800" b="1" smtClean="0">
                <a:ea typeface="华文仿宋" pitchFamily="2" charset="-122"/>
              </a:rPr>
              <a:t>上海市闵行区卫生局</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637372D1-A601-4DEF-A2A4-4488EADDF2DB}" type="slidenum">
              <a:rPr kumimoji="0" lang="zh-CN" altLang="en-US" b="0" i="0">
                <a:latin typeface="Arial" charset="0"/>
              </a:rPr>
              <a:pPr algn="ctr" eaLnBrk="0" hangingPunct="0">
                <a:spcBef>
                  <a:spcPct val="50000"/>
                </a:spcBef>
              </a:pPr>
              <a:t>21</a:t>
            </a:fld>
            <a:endParaRPr kumimoji="0" lang="en-US" altLang="zh-CN" b="0" i="0">
              <a:latin typeface="Arial" charset="0"/>
            </a:endParaRPr>
          </a:p>
        </p:txBody>
      </p:sp>
      <p:sp>
        <p:nvSpPr>
          <p:cNvPr id="52226" name="Rectangle 2"/>
          <p:cNvSpPr>
            <a:spLocks noGrp="1" noChangeArrowheads="1"/>
          </p:cNvSpPr>
          <p:nvPr>
            <p:ph type="title" idx="4294967295"/>
          </p:nvPr>
        </p:nvSpPr>
        <p:spPr>
          <a:xfrm>
            <a:off x="819150" y="381000"/>
            <a:ext cx="8812213" cy="746125"/>
          </a:xfrm>
        </p:spPr>
        <p:txBody>
          <a:bodyPr anchor="b"/>
          <a:lstStyle/>
          <a:p>
            <a:r>
              <a:rPr lang="zh-CN" altLang="en-US" sz="2800" b="1" smtClean="0">
                <a:latin typeface="华文仿宋" pitchFamily="2" charset="-122"/>
                <a:ea typeface="华文仿宋" pitchFamily="2" charset="-122"/>
              </a:rPr>
              <a:t>美国的区域卫生信息化最早开始于九十</a:t>
            </a:r>
            <a:r>
              <a:rPr lang="zh-CN" altLang="zh-CN" sz="2800" b="1" smtClean="0">
                <a:latin typeface="华文仿宋" pitchFamily="2" charset="-122"/>
                <a:ea typeface="华文仿宋" pitchFamily="2" charset="-122"/>
              </a:rPr>
              <a:t>年代初</a:t>
            </a:r>
            <a:r>
              <a:rPr lang="zh-CN" altLang="en-US" sz="2800" b="1" smtClean="0">
                <a:latin typeface="华文仿宋" pitchFamily="2" charset="-122"/>
                <a:ea typeface="华文仿宋" pitchFamily="2" charset="-122"/>
              </a:rPr>
              <a:t>，称为社区卫生信息网（</a:t>
            </a:r>
            <a:r>
              <a:rPr lang="en-US" altLang="zh-CN" sz="2800" b="1" smtClean="0">
                <a:latin typeface="华文仿宋" pitchFamily="2" charset="-122"/>
                <a:ea typeface="华文仿宋" pitchFamily="2" charset="-122"/>
              </a:rPr>
              <a:t>CHIN</a:t>
            </a:r>
            <a:r>
              <a:rPr lang="zh-CN" altLang="en-US" sz="2800" b="1" smtClean="0">
                <a:latin typeface="华文仿宋" pitchFamily="2" charset="-122"/>
                <a:ea typeface="华文仿宋" pitchFamily="2" charset="-122"/>
              </a:rPr>
              <a:t>）</a:t>
            </a:r>
            <a:endParaRPr lang="zh-CN" sz="2800" b="1" noProof="1" smtClean="0">
              <a:solidFill>
                <a:srgbClr val="0066FF"/>
              </a:solidFill>
              <a:latin typeface="华文仿宋" pitchFamily="2" charset="-122"/>
              <a:ea typeface="华文仿宋" pitchFamily="2" charset="-122"/>
            </a:endParaRPr>
          </a:p>
        </p:txBody>
      </p:sp>
      <p:grpSp>
        <p:nvGrpSpPr>
          <p:cNvPr id="52227" name="Group 3"/>
          <p:cNvGrpSpPr>
            <a:grpSpLocks/>
          </p:cNvGrpSpPr>
          <p:nvPr/>
        </p:nvGrpSpPr>
        <p:grpSpPr bwMode="auto">
          <a:xfrm>
            <a:off x="609600" y="1381125"/>
            <a:ext cx="8766175" cy="5476875"/>
            <a:chOff x="384" y="870"/>
            <a:chExt cx="5522" cy="3450"/>
          </a:xfrm>
        </p:grpSpPr>
        <p:pic>
          <p:nvPicPr>
            <p:cNvPr id="52228" name="Picture 4"/>
            <p:cNvPicPr>
              <a:picLocks noChangeArrowheads="1"/>
            </p:cNvPicPr>
            <p:nvPr/>
          </p:nvPicPr>
          <p:blipFill>
            <a:blip r:embed="rId2" cstate="print"/>
            <a:srcRect/>
            <a:stretch>
              <a:fillRect/>
            </a:stretch>
          </p:blipFill>
          <p:spPr bwMode="auto">
            <a:xfrm>
              <a:off x="4322" y="2484"/>
              <a:ext cx="574" cy="504"/>
            </a:xfrm>
            <a:prstGeom prst="rect">
              <a:avLst/>
            </a:prstGeom>
            <a:noFill/>
            <a:ln w="12700">
              <a:noFill/>
              <a:miter lim="800000"/>
              <a:headEnd/>
              <a:tailEnd/>
            </a:ln>
          </p:spPr>
        </p:pic>
        <p:pic>
          <p:nvPicPr>
            <p:cNvPr id="52229" name="Picture 5"/>
            <p:cNvPicPr>
              <a:picLocks noChangeArrowheads="1"/>
            </p:cNvPicPr>
            <p:nvPr/>
          </p:nvPicPr>
          <p:blipFill>
            <a:blip r:embed="rId2" cstate="print"/>
            <a:srcRect/>
            <a:stretch>
              <a:fillRect/>
            </a:stretch>
          </p:blipFill>
          <p:spPr bwMode="auto">
            <a:xfrm>
              <a:off x="1145" y="2538"/>
              <a:ext cx="574" cy="503"/>
            </a:xfrm>
            <a:prstGeom prst="rect">
              <a:avLst/>
            </a:prstGeom>
            <a:noFill/>
            <a:ln w="12700">
              <a:noFill/>
              <a:miter lim="800000"/>
              <a:headEnd/>
              <a:tailEnd/>
            </a:ln>
          </p:spPr>
        </p:pic>
        <p:pic>
          <p:nvPicPr>
            <p:cNvPr id="52230" name="Picture 6"/>
            <p:cNvPicPr>
              <a:picLocks noChangeArrowheads="1"/>
            </p:cNvPicPr>
            <p:nvPr/>
          </p:nvPicPr>
          <p:blipFill>
            <a:blip r:embed="rId3" cstate="print"/>
            <a:srcRect/>
            <a:stretch>
              <a:fillRect/>
            </a:stretch>
          </p:blipFill>
          <p:spPr bwMode="auto">
            <a:xfrm>
              <a:off x="1821" y="1852"/>
              <a:ext cx="531" cy="395"/>
            </a:xfrm>
            <a:prstGeom prst="rect">
              <a:avLst/>
            </a:prstGeom>
            <a:noFill/>
            <a:ln w="12700">
              <a:noFill/>
              <a:miter lim="800000"/>
              <a:headEnd/>
              <a:tailEnd/>
            </a:ln>
          </p:spPr>
        </p:pic>
        <p:pic>
          <p:nvPicPr>
            <p:cNvPr id="52231" name="Picture 7"/>
            <p:cNvPicPr>
              <a:picLocks noChangeArrowheads="1"/>
            </p:cNvPicPr>
            <p:nvPr/>
          </p:nvPicPr>
          <p:blipFill>
            <a:blip r:embed="rId4" cstate="print"/>
            <a:srcRect/>
            <a:stretch>
              <a:fillRect/>
            </a:stretch>
          </p:blipFill>
          <p:spPr bwMode="auto">
            <a:xfrm>
              <a:off x="2763" y="2892"/>
              <a:ext cx="644" cy="438"/>
            </a:xfrm>
            <a:prstGeom prst="rect">
              <a:avLst/>
            </a:prstGeom>
            <a:noFill/>
            <a:ln w="12700">
              <a:noFill/>
              <a:miter lim="800000"/>
              <a:headEnd/>
              <a:tailEnd/>
            </a:ln>
          </p:spPr>
        </p:pic>
        <p:pic>
          <p:nvPicPr>
            <p:cNvPr id="52232" name="Picture 8"/>
            <p:cNvPicPr>
              <a:picLocks noChangeArrowheads="1"/>
            </p:cNvPicPr>
            <p:nvPr/>
          </p:nvPicPr>
          <p:blipFill>
            <a:blip r:embed="rId4" cstate="print"/>
            <a:srcRect/>
            <a:stretch>
              <a:fillRect/>
            </a:stretch>
          </p:blipFill>
          <p:spPr bwMode="auto">
            <a:xfrm>
              <a:off x="2756" y="870"/>
              <a:ext cx="644" cy="438"/>
            </a:xfrm>
            <a:prstGeom prst="rect">
              <a:avLst/>
            </a:prstGeom>
            <a:noFill/>
            <a:ln w="12700">
              <a:noFill/>
              <a:miter lim="800000"/>
              <a:headEnd/>
              <a:tailEnd/>
            </a:ln>
          </p:spPr>
        </p:pic>
        <p:pic>
          <p:nvPicPr>
            <p:cNvPr id="52233" name="Picture 9"/>
            <p:cNvPicPr>
              <a:picLocks noChangeArrowheads="1"/>
            </p:cNvPicPr>
            <p:nvPr/>
          </p:nvPicPr>
          <p:blipFill>
            <a:blip r:embed="rId5" cstate="print"/>
            <a:srcRect/>
            <a:stretch>
              <a:fillRect/>
            </a:stretch>
          </p:blipFill>
          <p:spPr bwMode="auto">
            <a:xfrm>
              <a:off x="845" y="3284"/>
              <a:ext cx="97" cy="589"/>
            </a:xfrm>
            <a:prstGeom prst="rect">
              <a:avLst/>
            </a:prstGeom>
            <a:noFill/>
            <a:ln w="12700">
              <a:noFill/>
              <a:miter lim="800000"/>
              <a:headEnd/>
              <a:tailEnd/>
            </a:ln>
          </p:spPr>
        </p:pic>
        <p:sp>
          <p:nvSpPr>
            <p:cNvPr id="52234" name="Rectangle 10"/>
            <p:cNvSpPr>
              <a:spLocks noChangeArrowheads="1"/>
            </p:cNvSpPr>
            <p:nvPr/>
          </p:nvSpPr>
          <p:spPr bwMode="auto">
            <a:xfrm>
              <a:off x="2592" y="3168"/>
              <a:ext cx="88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医院</a:t>
              </a:r>
              <a:r>
                <a:rPr kumimoji="0" lang="en-US" altLang="zh-CN" sz="1300" b="0">
                  <a:solidFill>
                    <a:srgbClr val="000000"/>
                  </a:solidFill>
                  <a:latin typeface="Arial" charset="0"/>
                </a:rPr>
                <a:t> A</a:t>
              </a:r>
            </a:p>
          </p:txBody>
        </p:sp>
        <p:sp>
          <p:nvSpPr>
            <p:cNvPr id="52235" name="Rectangle 11"/>
            <p:cNvSpPr>
              <a:spLocks noChangeArrowheads="1"/>
            </p:cNvSpPr>
            <p:nvPr/>
          </p:nvSpPr>
          <p:spPr bwMode="auto">
            <a:xfrm>
              <a:off x="816" y="2928"/>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300" b="0">
                <a:solidFill>
                  <a:srgbClr val="000000"/>
                </a:solidFill>
                <a:latin typeface="Arial" charset="0"/>
              </a:endParaRPr>
            </a:p>
          </p:txBody>
        </p:sp>
        <p:sp>
          <p:nvSpPr>
            <p:cNvPr id="52236" name="Rectangle 12"/>
            <p:cNvSpPr>
              <a:spLocks noChangeArrowheads="1"/>
            </p:cNvSpPr>
            <p:nvPr/>
          </p:nvSpPr>
          <p:spPr bwMode="auto">
            <a:xfrm>
              <a:off x="4032" y="2903"/>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300" b="0">
                <a:solidFill>
                  <a:srgbClr val="000000"/>
                </a:solidFill>
                <a:latin typeface="Arial" charset="0"/>
              </a:endParaRPr>
            </a:p>
          </p:txBody>
        </p:sp>
        <p:sp>
          <p:nvSpPr>
            <p:cNvPr id="52237" name="Rectangle 13"/>
            <p:cNvSpPr>
              <a:spLocks noChangeArrowheads="1"/>
            </p:cNvSpPr>
            <p:nvPr/>
          </p:nvSpPr>
          <p:spPr bwMode="auto">
            <a:xfrm>
              <a:off x="1467" y="2154"/>
              <a:ext cx="1202"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政府健保赔付</a:t>
              </a:r>
              <a:endParaRPr kumimoji="0" lang="en-US" altLang="zh-CN" sz="1400" b="0">
                <a:solidFill>
                  <a:srgbClr val="000000"/>
                </a:solidFill>
                <a:latin typeface="Arial" charset="0"/>
              </a:endParaRPr>
            </a:p>
          </p:txBody>
        </p:sp>
        <p:sp>
          <p:nvSpPr>
            <p:cNvPr id="52238" name="Rectangle 14"/>
            <p:cNvSpPr>
              <a:spLocks noChangeArrowheads="1"/>
            </p:cNvSpPr>
            <p:nvPr/>
          </p:nvSpPr>
          <p:spPr bwMode="auto">
            <a:xfrm>
              <a:off x="384" y="3792"/>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血库</a:t>
              </a:r>
              <a:endParaRPr kumimoji="0" lang="en-US" altLang="zh-CN" sz="1300" b="0">
                <a:solidFill>
                  <a:srgbClr val="000000"/>
                </a:solidFill>
                <a:latin typeface="Arial" charset="0"/>
              </a:endParaRPr>
            </a:p>
          </p:txBody>
        </p:sp>
        <p:sp>
          <p:nvSpPr>
            <p:cNvPr id="52239" name="Rectangle 15"/>
            <p:cNvSpPr>
              <a:spLocks noChangeArrowheads="1"/>
            </p:cNvSpPr>
            <p:nvPr/>
          </p:nvSpPr>
          <p:spPr bwMode="auto">
            <a:xfrm>
              <a:off x="4704" y="3696"/>
              <a:ext cx="1202"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家庭护理机构</a:t>
              </a:r>
              <a:endParaRPr kumimoji="0" lang="en-US" altLang="zh-CN" sz="1300" b="0">
                <a:solidFill>
                  <a:srgbClr val="000000"/>
                </a:solidFill>
                <a:latin typeface="Arial" charset="0"/>
              </a:endParaRPr>
            </a:p>
          </p:txBody>
        </p:sp>
        <p:sp>
          <p:nvSpPr>
            <p:cNvPr id="52240" name="Rectangle 16"/>
            <p:cNvSpPr>
              <a:spLocks noChangeArrowheads="1"/>
            </p:cNvSpPr>
            <p:nvPr/>
          </p:nvSpPr>
          <p:spPr bwMode="auto">
            <a:xfrm>
              <a:off x="2645" y="1152"/>
              <a:ext cx="884"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医院</a:t>
              </a:r>
              <a:r>
                <a:rPr kumimoji="0" lang="en-US" altLang="zh-CN" sz="1300" b="0">
                  <a:solidFill>
                    <a:srgbClr val="000000"/>
                  </a:solidFill>
                  <a:latin typeface="Arial" charset="0"/>
                </a:rPr>
                <a:t> B</a:t>
              </a:r>
            </a:p>
          </p:txBody>
        </p:sp>
        <p:sp>
          <p:nvSpPr>
            <p:cNvPr id="52241" name="Rectangle 17"/>
            <p:cNvSpPr>
              <a:spLocks noChangeArrowheads="1"/>
            </p:cNvSpPr>
            <p:nvPr/>
          </p:nvSpPr>
          <p:spPr bwMode="auto">
            <a:xfrm>
              <a:off x="2544" y="1463"/>
              <a:ext cx="99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病人数据</a:t>
              </a:r>
              <a:endParaRPr kumimoji="0" lang="en-US" altLang="zh-CN" sz="1400" b="0">
                <a:solidFill>
                  <a:srgbClr val="000000"/>
                </a:solidFill>
                <a:latin typeface="Arial" charset="0"/>
              </a:endParaRPr>
            </a:p>
          </p:txBody>
        </p:sp>
        <p:sp>
          <p:nvSpPr>
            <p:cNvPr id="159" name="Line 18"/>
            <p:cNvSpPr>
              <a:spLocks noChangeShapeType="1"/>
            </p:cNvSpPr>
            <p:nvPr/>
          </p:nvSpPr>
          <p:spPr bwMode="auto">
            <a:xfrm flipV="1">
              <a:off x="1903" y="2534"/>
              <a:ext cx="621" cy="281"/>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0" name="Line 19"/>
            <p:cNvSpPr>
              <a:spLocks noChangeShapeType="1"/>
            </p:cNvSpPr>
            <p:nvPr/>
          </p:nvSpPr>
          <p:spPr bwMode="auto">
            <a:xfrm>
              <a:off x="3519" y="3268"/>
              <a:ext cx="1293" cy="40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1" name="Line 20"/>
            <p:cNvSpPr>
              <a:spLocks noChangeShapeType="1"/>
            </p:cNvSpPr>
            <p:nvPr/>
          </p:nvSpPr>
          <p:spPr bwMode="auto">
            <a:xfrm>
              <a:off x="3681" y="2517"/>
              <a:ext cx="567" cy="328"/>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2" name="Line 21"/>
            <p:cNvSpPr>
              <a:spLocks noChangeShapeType="1"/>
            </p:cNvSpPr>
            <p:nvPr/>
          </p:nvSpPr>
          <p:spPr bwMode="auto">
            <a:xfrm flipV="1">
              <a:off x="2434" y="1978"/>
              <a:ext cx="329" cy="20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pic>
          <p:nvPicPr>
            <p:cNvPr id="52246" name="Picture 22"/>
            <p:cNvPicPr>
              <a:picLocks noChangeArrowheads="1"/>
            </p:cNvPicPr>
            <p:nvPr/>
          </p:nvPicPr>
          <p:blipFill>
            <a:blip r:embed="rId2" cstate="print"/>
            <a:srcRect/>
            <a:stretch>
              <a:fillRect/>
            </a:stretch>
          </p:blipFill>
          <p:spPr bwMode="auto">
            <a:xfrm>
              <a:off x="4136" y="953"/>
              <a:ext cx="573" cy="504"/>
            </a:xfrm>
            <a:prstGeom prst="rect">
              <a:avLst/>
            </a:prstGeom>
            <a:noFill/>
            <a:ln w="12700">
              <a:noFill/>
              <a:miter lim="800000"/>
              <a:headEnd/>
              <a:tailEnd/>
            </a:ln>
          </p:spPr>
        </p:pic>
        <p:sp>
          <p:nvSpPr>
            <p:cNvPr id="52247" name="Rectangle 23"/>
            <p:cNvSpPr>
              <a:spLocks noChangeArrowheads="1"/>
            </p:cNvSpPr>
            <p:nvPr/>
          </p:nvSpPr>
          <p:spPr bwMode="auto">
            <a:xfrm>
              <a:off x="3840" y="1344"/>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400" b="0">
                <a:solidFill>
                  <a:srgbClr val="000000"/>
                </a:solidFill>
                <a:latin typeface="Arial" charset="0"/>
              </a:endParaRPr>
            </a:p>
          </p:txBody>
        </p:sp>
        <p:sp>
          <p:nvSpPr>
            <p:cNvPr id="52248" name="Rectangle 24"/>
            <p:cNvSpPr>
              <a:spLocks noChangeArrowheads="1"/>
            </p:cNvSpPr>
            <p:nvPr/>
          </p:nvSpPr>
          <p:spPr bwMode="auto">
            <a:xfrm>
              <a:off x="3456" y="2208"/>
              <a:ext cx="99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健保公司</a:t>
              </a:r>
              <a:endParaRPr kumimoji="0" lang="en-US" altLang="zh-CN" sz="1400" b="0">
                <a:solidFill>
                  <a:srgbClr val="000000"/>
                </a:solidFill>
                <a:latin typeface="Arial" charset="0"/>
              </a:endParaRPr>
            </a:p>
          </p:txBody>
        </p:sp>
        <p:pic>
          <p:nvPicPr>
            <p:cNvPr id="52249" name="Picture 25"/>
            <p:cNvPicPr>
              <a:picLocks noChangeArrowheads="1"/>
            </p:cNvPicPr>
            <p:nvPr/>
          </p:nvPicPr>
          <p:blipFill>
            <a:blip r:embed="rId6" cstate="print"/>
            <a:srcRect/>
            <a:stretch>
              <a:fillRect/>
            </a:stretch>
          </p:blipFill>
          <p:spPr bwMode="auto">
            <a:xfrm>
              <a:off x="1341" y="995"/>
              <a:ext cx="667" cy="368"/>
            </a:xfrm>
            <a:prstGeom prst="rect">
              <a:avLst/>
            </a:prstGeom>
            <a:noFill/>
            <a:ln w="12700">
              <a:noFill/>
              <a:miter lim="800000"/>
              <a:headEnd/>
              <a:tailEnd/>
            </a:ln>
          </p:spPr>
        </p:pic>
        <p:sp>
          <p:nvSpPr>
            <p:cNvPr id="167" name="Line 26"/>
            <p:cNvSpPr>
              <a:spLocks noChangeShapeType="1"/>
            </p:cNvSpPr>
            <p:nvPr/>
          </p:nvSpPr>
          <p:spPr bwMode="auto">
            <a:xfrm>
              <a:off x="3432" y="1973"/>
              <a:ext cx="252" cy="199"/>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52251" name="Rectangle 27"/>
            <p:cNvSpPr>
              <a:spLocks noChangeArrowheads="1"/>
            </p:cNvSpPr>
            <p:nvPr/>
          </p:nvSpPr>
          <p:spPr bwMode="auto">
            <a:xfrm>
              <a:off x="1104" y="1248"/>
              <a:ext cx="890"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疗养院</a:t>
              </a:r>
              <a:endParaRPr kumimoji="0" lang="en-US" altLang="zh-CN" sz="1400" b="0">
                <a:solidFill>
                  <a:srgbClr val="000000"/>
                </a:solidFill>
                <a:latin typeface="Arial" charset="0"/>
              </a:endParaRPr>
            </a:p>
          </p:txBody>
        </p:sp>
        <p:sp>
          <p:nvSpPr>
            <p:cNvPr id="52252" name="Rectangle 28"/>
            <p:cNvSpPr>
              <a:spLocks noChangeArrowheads="1"/>
            </p:cNvSpPr>
            <p:nvPr/>
          </p:nvSpPr>
          <p:spPr bwMode="auto">
            <a:xfrm>
              <a:off x="432" y="1728"/>
              <a:ext cx="786"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sp>
          <p:nvSpPr>
            <p:cNvPr id="52253" name="Rectangle 29"/>
            <p:cNvSpPr>
              <a:spLocks noChangeArrowheads="1"/>
            </p:cNvSpPr>
            <p:nvPr/>
          </p:nvSpPr>
          <p:spPr bwMode="auto">
            <a:xfrm>
              <a:off x="2448" y="3911"/>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sp>
          <p:nvSpPr>
            <p:cNvPr id="171" name="Line 30"/>
            <p:cNvSpPr>
              <a:spLocks noChangeShapeType="1"/>
            </p:cNvSpPr>
            <p:nvPr/>
          </p:nvSpPr>
          <p:spPr bwMode="auto">
            <a:xfrm>
              <a:off x="2187" y="1355"/>
              <a:ext cx="537" cy="239"/>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2" name="Line 31"/>
            <p:cNvSpPr>
              <a:spLocks noChangeShapeType="1"/>
            </p:cNvSpPr>
            <p:nvPr/>
          </p:nvSpPr>
          <p:spPr bwMode="auto">
            <a:xfrm>
              <a:off x="1251" y="1668"/>
              <a:ext cx="1442" cy="4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3" name="Line 32"/>
            <p:cNvSpPr>
              <a:spLocks noChangeShapeType="1"/>
            </p:cNvSpPr>
            <p:nvPr/>
          </p:nvSpPr>
          <p:spPr bwMode="auto">
            <a:xfrm flipV="1">
              <a:off x="1328" y="3260"/>
              <a:ext cx="1271" cy="43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4" name="Line 33"/>
            <p:cNvSpPr>
              <a:spLocks noChangeShapeType="1"/>
            </p:cNvSpPr>
            <p:nvPr/>
          </p:nvSpPr>
          <p:spPr bwMode="auto">
            <a:xfrm flipH="1">
              <a:off x="3418" y="1311"/>
              <a:ext cx="630" cy="28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5" name="Line 34"/>
            <p:cNvSpPr>
              <a:spLocks noChangeShapeType="1"/>
            </p:cNvSpPr>
            <p:nvPr/>
          </p:nvSpPr>
          <p:spPr bwMode="auto">
            <a:xfrm>
              <a:off x="3080" y="2796"/>
              <a:ext cx="0" cy="8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6" name="Line 35"/>
            <p:cNvSpPr>
              <a:spLocks noChangeShapeType="1"/>
            </p:cNvSpPr>
            <p:nvPr/>
          </p:nvSpPr>
          <p:spPr bwMode="auto">
            <a:xfrm flipH="1">
              <a:off x="3076" y="3465"/>
              <a:ext cx="9" cy="9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pic>
          <p:nvPicPr>
            <p:cNvPr id="52260" name="Picture 36"/>
            <p:cNvPicPr>
              <a:picLocks noChangeArrowheads="1"/>
            </p:cNvPicPr>
            <p:nvPr/>
          </p:nvPicPr>
          <p:blipFill>
            <a:blip r:embed="rId7" cstate="print"/>
            <a:srcRect/>
            <a:stretch>
              <a:fillRect/>
            </a:stretch>
          </p:blipFill>
          <p:spPr bwMode="auto">
            <a:xfrm>
              <a:off x="5062" y="3314"/>
              <a:ext cx="545" cy="515"/>
            </a:xfrm>
            <a:prstGeom prst="rect">
              <a:avLst/>
            </a:prstGeom>
            <a:noFill/>
            <a:ln w="12700">
              <a:noFill/>
              <a:miter lim="800000"/>
              <a:headEnd/>
              <a:tailEnd/>
            </a:ln>
          </p:spPr>
        </p:pic>
        <p:pic>
          <p:nvPicPr>
            <p:cNvPr id="52261" name="Picture 37"/>
            <p:cNvPicPr>
              <a:picLocks noChangeArrowheads="1"/>
            </p:cNvPicPr>
            <p:nvPr/>
          </p:nvPicPr>
          <p:blipFill>
            <a:blip r:embed="rId8" cstate="print"/>
            <a:srcRect/>
            <a:stretch>
              <a:fillRect/>
            </a:stretch>
          </p:blipFill>
          <p:spPr bwMode="auto">
            <a:xfrm>
              <a:off x="2910" y="3624"/>
              <a:ext cx="409" cy="431"/>
            </a:xfrm>
            <a:prstGeom prst="rect">
              <a:avLst/>
            </a:prstGeom>
            <a:noFill/>
            <a:ln w="12700">
              <a:noFill/>
              <a:miter lim="800000"/>
              <a:headEnd/>
              <a:tailEnd/>
            </a:ln>
          </p:spPr>
        </p:pic>
        <p:pic>
          <p:nvPicPr>
            <p:cNvPr id="52262" name="Picture 38"/>
            <p:cNvPicPr>
              <a:picLocks noChangeArrowheads="1"/>
            </p:cNvPicPr>
            <p:nvPr/>
          </p:nvPicPr>
          <p:blipFill>
            <a:blip r:embed="rId8" cstate="print"/>
            <a:srcRect/>
            <a:stretch>
              <a:fillRect/>
            </a:stretch>
          </p:blipFill>
          <p:spPr bwMode="auto">
            <a:xfrm>
              <a:off x="653" y="1432"/>
              <a:ext cx="409" cy="433"/>
            </a:xfrm>
            <a:prstGeom prst="rect">
              <a:avLst/>
            </a:prstGeom>
            <a:noFill/>
            <a:ln w="12700">
              <a:noFill/>
              <a:miter lim="800000"/>
              <a:headEnd/>
              <a:tailEnd/>
            </a:ln>
          </p:spPr>
        </p:pic>
        <p:pic>
          <p:nvPicPr>
            <p:cNvPr id="52263" name="Picture 39"/>
            <p:cNvPicPr>
              <a:picLocks noChangeArrowheads="1"/>
            </p:cNvPicPr>
            <p:nvPr/>
          </p:nvPicPr>
          <p:blipFill>
            <a:blip r:embed="rId9" cstate="print"/>
            <a:srcRect/>
            <a:stretch>
              <a:fillRect/>
            </a:stretch>
          </p:blipFill>
          <p:spPr bwMode="auto">
            <a:xfrm>
              <a:off x="3930" y="1835"/>
              <a:ext cx="298" cy="479"/>
            </a:xfrm>
            <a:prstGeom prst="rect">
              <a:avLst/>
            </a:prstGeom>
            <a:noFill/>
            <a:ln w="12700">
              <a:noFill/>
              <a:miter lim="800000"/>
              <a:headEnd/>
              <a:tailEnd/>
            </a:ln>
          </p:spPr>
        </p:pic>
        <p:sp>
          <p:nvSpPr>
            <p:cNvPr id="52264" name="Rectangle 40"/>
            <p:cNvSpPr>
              <a:spLocks noChangeArrowheads="1"/>
            </p:cNvSpPr>
            <p:nvPr/>
          </p:nvSpPr>
          <p:spPr bwMode="auto">
            <a:xfrm>
              <a:off x="4800" y="1728"/>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pic>
          <p:nvPicPr>
            <p:cNvPr id="52265" name="Picture 41"/>
            <p:cNvPicPr>
              <a:picLocks noChangeArrowheads="1"/>
            </p:cNvPicPr>
            <p:nvPr/>
          </p:nvPicPr>
          <p:blipFill>
            <a:blip r:embed="rId8" cstate="print"/>
            <a:srcRect/>
            <a:stretch>
              <a:fillRect/>
            </a:stretch>
          </p:blipFill>
          <p:spPr bwMode="auto">
            <a:xfrm>
              <a:off x="5239" y="1432"/>
              <a:ext cx="408" cy="433"/>
            </a:xfrm>
            <a:prstGeom prst="rect">
              <a:avLst/>
            </a:prstGeom>
            <a:noFill/>
            <a:ln w="12700">
              <a:noFill/>
              <a:miter lim="800000"/>
              <a:headEnd/>
              <a:tailEnd/>
            </a:ln>
          </p:spPr>
        </p:pic>
        <p:sp>
          <p:nvSpPr>
            <p:cNvPr id="183" name="Line 42"/>
            <p:cNvSpPr>
              <a:spLocks noChangeShapeType="1"/>
            </p:cNvSpPr>
            <p:nvPr/>
          </p:nvSpPr>
          <p:spPr bwMode="auto">
            <a:xfrm flipH="1">
              <a:off x="3483" y="1668"/>
              <a:ext cx="1458" cy="4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nvGrpSpPr>
            <p:cNvPr id="52267" name="Group 44"/>
            <p:cNvGrpSpPr>
              <a:grpSpLocks/>
            </p:cNvGrpSpPr>
            <p:nvPr/>
          </p:nvGrpSpPr>
          <p:grpSpPr bwMode="auto">
            <a:xfrm>
              <a:off x="2815" y="2314"/>
              <a:ext cx="555" cy="298"/>
              <a:chOff x="2576" y="2445"/>
              <a:chExt cx="546" cy="275"/>
            </a:xfrm>
          </p:grpSpPr>
          <p:grpSp>
            <p:nvGrpSpPr>
              <p:cNvPr id="52319" name="Group 45"/>
              <p:cNvGrpSpPr>
                <a:grpSpLocks/>
              </p:cNvGrpSpPr>
              <p:nvPr/>
            </p:nvGrpSpPr>
            <p:grpSpPr bwMode="auto">
              <a:xfrm>
                <a:off x="2576" y="2445"/>
                <a:ext cx="546" cy="275"/>
                <a:chOff x="2576" y="2445"/>
                <a:chExt cx="546" cy="275"/>
              </a:xfrm>
            </p:grpSpPr>
            <p:grpSp>
              <p:nvGrpSpPr>
                <p:cNvPr id="52365" name="Group 46"/>
                <p:cNvGrpSpPr>
                  <a:grpSpLocks/>
                </p:cNvGrpSpPr>
                <p:nvPr/>
              </p:nvGrpSpPr>
              <p:grpSpPr bwMode="auto">
                <a:xfrm>
                  <a:off x="2576" y="2445"/>
                  <a:ext cx="546" cy="275"/>
                  <a:chOff x="2576" y="2445"/>
                  <a:chExt cx="546" cy="275"/>
                </a:xfrm>
              </p:grpSpPr>
              <p:grpSp>
                <p:nvGrpSpPr>
                  <p:cNvPr id="52371" name="Group 47"/>
                  <p:cNvGrpSpPr>
                    <a:grpSpLocks/>
                  </p:cNvGrpSpPr>
                  <p:nvPr/>
                </p:nvGrpSpPr>
                <p:grpSpPr bwMode="auto">
                  <a:xfrm>
                    <a:off x="2576" y="2445"/>
                    <a:ext cx="546" cy="275"/>
                    <a:chOff x="2576" y="2445"/>
                    <a:chExt cx="546" cy="275"/>
                  </a:xfrm>
                </p:grpSpPr>
                <p:grpSp>
                  <p:nvGrpSpPr>
                    <p:cNvPr id="52499" name="Group 48"/>
                    <p:cNvGrpSpPr>
                      <a:grpSpLocks/>
                    </p:cNvGrpSpPr>
                    <p:nvPr/>
                  </p:nvGrpSpPr>
                  <p:grpSpPr bwMode="auto">
                    <a:xfrm>
                      <a:off x="2576" y="2445"/>
                      <a:ext cx="546" cy="275"/>
                      <a:chOff x="2576" y="2445"/>
                      <a:chExt cx="546" cy="275"/>
                    </a:xfrm>
                  </p:grpSpPr>
                  <p:sp>
                    <p:nvSpPr>
                      <p:cNvPr id="419" name="Rectangle 49"/>
                      <p:cNvSpPr>
                        <a:spLocks noChangeArrowheads="1"/>
                      </p:cNvSpPr>
                      <p:nvPr/>
                    </p:nvSpPr>
                    <p:spPr bwMode="auto">
                      <a:xfrm>
                        <a:off x="2578" y="2515"/>
                        <a:ext cx="532" cy="205"/>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420" name="Freeform 50"/>
                      <p:cNvSpPr>
                        <a:spLocks/>
                      </p:cNvSpPr>
                      <p:nvPr/>
                    </p:nvSpPr>
                    <p:spPr bwMode="auto">
                      <a:xfrm>
                        <a:off x="2576" y="2445"/>
                        <a:ext cx="546" cy="67"/>
                      </a:xfrm>
                      <a:custGeom>
                        <a:avLst/>
                        <a:gdLst/>
                        <a:ahLst/>
                        <a:cxnLst>
                          <a:cxn ang="0">
                            <a:pos x="0" y="66"/>
                          </a:cxn>
                          <a:cxn ang="0">
                            <a:pos x="545" y="66"/>
                          </a:cxn>
                          <a:cxn ang="0">
                            <a:pos x="493" y="0"/>
                          </a:cxn>
                          <a:cxn ang="0">
                            <a:pos x="58" y="0"/>
                          </a:cxn>
                          <a:cxn ang="0">
                            <a:pos x="0" y="66"/>
                          </a:cxn>
                        </a:cxnLst>
                        <a:rect l="0" t="0" r="r" b="b"/>
                        <a:pathLst>
                          <a:path w="546" h="67">
                            <a:moveTo>
                              <a:pt x="0" y="66"/>
                            </a:moveTo>
                            <a:lnTo>
                              <a:pt x="545" y="66"/>
                            </a:lnTo>
                            <a:lnTo>
                              <a:pt x="493" y="0"/>
                            </a:lnTo>
                            <a:lnTo>
                              <a:pt x="58" y="0"/>
                            </a:lnTo>
                            <a:lnTo>
                              <a:pt x="0" y="66"/>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sp>
                  <p:nvSpPr>
                    <p:cNvPr id="418" name="Line 51"/>
                    <p:cNvSpPr>
                      <a:spLocks noChangeShapeType="1"/>
                    </p:cNvSpPr>
                    <p:nvPr/>
                  </p:nvSpPr>
                  <p:spPr bwMode="auto">
                    <a:xfrm>
                      <a:off x="2590" y="2500"/>
                      <a:ext cx="519"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72" name="Group 52"/>
                  <p:cNvGrpSpPr>
                    <a:grpSpLocks/>
                  </p:cNvGrpSpPr>
                  <p:nvPr/>
                </p:nvGrpSpPr>
                <p:grpSpPr bwMode="auto">
                  <a:xfrm>
                    <a:off x="2594" y="2674"/>
                    <a:ext cx="513" cy="39"/>
                    <a:chOff x="2594" y="2674"/>
                    <a:chExt cx="513" cy="39"/>
                  </a:xfrm>
                </p:grpSpPr>
                <p:grpSp>
                  <p:nvGrpSpPr>
                    <p:cNvPr id="52373" name="Group 53"/>
                    <p:cNvGrpSpPr>
                      <a:grpSpLocks/>
                    </p:cNvGrpSpPr>
                    <p:nvPr/>
                  </p:nvGrpSpPr>
                  <p:grpSpPr bwMode="auto">
                    <a:xfrm>
                      <a:off x="2594" y="2674"/>
                      <a:ext cx="255" cy="39"/>
                      <a:chOff x="2594" y="2674"/>
                      <a:chExt cx="255" cy="39"/>
                    </a:xfrm>
                  </p:grpSpPr>
                  <p:grpSp>
                    <p:nvGrpSpPr>
                      <p:cNvPr id="52437" name="Group 54"/>
                      <p:cNvGrpSpPr>
                        <a:grpSpLocks/>
                      </p:cNvGrpSpPr>
                      <p:nvPr/>
                    </p:nvGrpSpPr>
                    <p:grpSpPr bwMode="auto">
                      <a:xfrm>
                        <a:off x="2594" y="2674"/>
                        <a:ext cx="126" cy="39"/>
                        <a:chOff x="2594" y="2674"/>
                        <a:chExt cx="126" cy="39"/>
                      </a:xfrm>
                    </p:grpSpPr>
                    <p:grpSp>
                      <p:nvGrpSpPr>
                        <p:cNvPr id="52469" name="Group 55"/>
                        <p:cNvGrpSpPr>
                          <a:grpSpLocks/>
                        </p:cNvGrpSpPr>
                        <p:nvPr/>
                      </p:nvGrpSpPr>
                      <p:grpSpPr bwMode="auto">
                        <a:xfrm>
                          <a:off x="2594" y="2674"/>
                          <a:ext cx="61" cy="39"/>
                          <a:chOff x="2594" y="2674"/>
                          <a:chExt cx="61" cy="39"/>
                        </a:xfrm>
                      </p:grpSpPr>
                      <p:grpSp>
                        <p:nvGrpSpPr>
                          <p:cNvPr id="52485" name="Group 56"/>
                          <p:cNvGrpSpPr>
                            <a:grpSpLocks/>
                          </p:cNvGrpSpPr>
                          <p:nvPr/>
                        </p:nvGrpSpPr>
                        <p:grpSpPr bwMode="auto">
                          <a:xfrm>
                            <a:off x="2594" y="2674"/>
                            <a:ext cx="21" cy="39"/>
                            <a:chOff x="2594" y="2674"/>
                            <a:chExt cx="21" cy="39"/>
                          </a:xfrm>
                        </p:grpSpPr>
                        <p:grpSp>
                          <p:nvGrpSpPr>
                            <p:cNvPr id="52493" name="Group 57"/>
                            <p:cNvGrpSpPr>
                              <a:grpSpLocks/>
                            </p:cNvGrpSpPr>
                            <p:nvPr/>
                          </p:nvGrpSpPr>
                          <p:grpSpPr bwMode="auto">
                            <a:xfrm>
                              <a:off x="2594" y="2674"/>
                              <a:ext cx="13" cy="39"/>
                              <a:chOff x="2594" y="2674"/>
                              <a:chExt cx="13" cy="39"/>
                            </a:xfrm>
                          </p:grpSpPr>
                          <p:sp>
                            <p:nvSpPr>
                              <p:cNvPr id="415" name="Freeform 58"/>
                              <p:cNvSpPr>
                                <a:spLocks/>
                              </p:cNvSpPr>
                              <p:nvPr/>
                            </p:nvSpPr>
                            <p:spPr bwMode="auto">
                              <a:xfrm>
                                <a:off x="259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6" name="Freeform 59"/>
                              <p:cNvSpPr>
                                <a:spLocks/>
                              </p:cNvSpPr>
                              <p:nvPr/>
                            </p:nvSpPr>
                            <p:spPr bwMode="auto">
                              <a:xfrm>
                                <a:off x="260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94" name="Group 60"/>
                            <p:cNvGrpSpPr>
                              <a:grpSpLocks/>
                            </p:cNvGrpSpPr>
                            <p:nvPr/>
                          </p:nvGrpSpPr>
                          <p:grpSpPr bwMode="auto">
                            <a:xfrm>
                              <a:off x="2606" y="2674"/>
                              <a:ext cx="9" cy="39"/>
                              <a:chOff x="2606" y="2674"/>
                              <a:chExt cx="9" cy="39"/>
                            </a:xfrm>
                          </p:grpSpPr>
                          <p:sp>
                            <p:nvSpPr>
                              <p:cNvPr id="413" name="Freeform 61"/>
                              <p:cNvSpPr>
                                <a:spLocks/>
                              </p:cNvSpPr>
                              <p:nvPr/>
                            </p:nvSpPr>
                            <p:spPr bwMode="auto">
                              <a:xfrm>
                                <a:off x="260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4" name="Freeform 62"/>
                              <p:cNvSpPr>
                                <a:spLocks/>
                              </p:cNvSpPr>
                              <p:nvPr/>
                            </p:nvSpPr>
                            <p:spPr bwMode="auto">
                              <a:xfrm>
                                <a:off x="260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86" name="Group 63"/>
                          <p:cNvGrpSpPr>
                            <a:grpSpLocks/>
                          </p:cNvGrpSpPr>
                          <p:nvPr/>
                        </p:nvGrpSpPr>
                        <p:grpSpPr bwMode="auto">
                          <a:xfrm>
                            <a:off x="2626" y="2674"/>
                            <a:ext cx="29" cy="39"/>
                            <a:chOff x="2626" y="2674"/>
                            <a:chExt cx="29" cy="39"/>
                          </a:xfrm>
                        </p:grpSpPr>
                        <p:grpSp>
                          <p:nvGrpSpPr>
                            <p:cNvPr id="52487" name="Group 64"/>
                            <p:cNvGrpSpPr>
                              <a:grpSpLocks/>
                            </p:cNvGrpSpPr>
                            <p:nvPr/>
                          </p:nvGrpSpPr>
                          <p:grpSpPr bwMode="auto">
                            <a:xfrm>
                              <a:off x="2626" y="2674"/>
                              <a:ext cx="13" cy="39"/>
                              <a:chOff x="2626" y="2674"/>
                              <a:chExt cx="13" cy="39"/>
                            </a:xfrm>
                          </p:grpSpPr>
                          <p:sp>
                            <p:nvSpPr>
                              <p:cNvPr id="409" name="Freeform 65"/>
                              <p:cNvSpPr>
                                <a:spLocks/>
                              </p:cNvSpPr>
                              <p:nvPr/>
                            </p:nvSpPr>
                            <p:spPr bwMode="auto">
                              <a:xfrm>
                                <a:off x="262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0" name="Freeform 66"/>
                              <p:cNvSpPr>
                                <a:spLocks/>
                              </p:cNvSpPr>
                              <p:nvPr/>
                            </p:nvSpPr>
                            <p:spPr bwMode="auto">
                              <a:xfrm>
                                <a:off x="263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88" name="Group 67"/>
                            <p:cNvGrpSpPr>
                              <a:grpSpLocks/>
                            </p:cNvGrpSpPr>
                            <p:nvPr/>
                          </p:nvGrpSpPr>
                          <p:grpSpPr bwMode="auto">
                            <a:xfrm>
                              <a:off x="2642" y="2674"/>
                              <a:ext cx="13" cy="39"/>
                              <a:chOff x="2642" y="2674"/>
                              <a:chExt cx="13" cy="39"/>
                            </a:xfrm>
                          </p:grpSpPr>
                          <p:sp>
                            <p:nvSpPr>
                              <p:cNvPr id="407" name="Freeform 68"/>
                              <p:cNvSpPr>
                                <a:spLocks/>
                              </p:cNvSpPr>
                              <p:nvPr/>
                            </p:nvSpPr>
                            <p:spPr bwMode="auto">
                              <a:xfrm>
                                <a:off x="264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8" name="Freeform 69"/>
                              <p:cNvSpPr>
                                <a:spLocks/>
                              </p:cNvSpPr>
                              <p:nvPr/>
                            </p:nvSpPr>
                            <p:spPr bwMode="auto">
                              <a:xfrm>
                                <a:off x="265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470" name="Group 70"/>
                        <p:cNvGrpSpPr>
                          <a:grpSpLocks/>
                        </p:cNvGrpSpPr>
                        <p:nvPr/>
                      </p:nvGrpSpPr>
                      <p:grpSpPr bwMode="auto">
                        <a:xfrm>
                          <a:off x="2659" y="2674"/>
                          <a:ext cx="61" cy="39"/>
                          <a:chOff x="2659" y="2674"/>
                          <a:chExt cx="61" cy="39"/>
                        </a:xfrm>
                      </p:grpSpPr>
                      <p:grpSp>
                        <p:nvGrpSpPr>
                          <p:cNvPr id="52471" name="Group 71"/>
                          <p:cNvGrpSpPr>
                            <a:grpSpLocks/>
                          </p:cNvGrpSpPr>
                          <p:nvPr/>
                        </p:nvGrpSpPr>
                        <p:grpSpPr bwMode="auto">
                          <a:xfrm>
                            <a:off x="2659" y="2674"/>
                            <a:ext cx="20" cy="39"/>
                            <a:chOff x="2659" y="2674"/>
                            <a:chExt cx="20" cy="39"/>
                          </a:xfrm>
                        </p:grpSpPr>
                        <p:grpSp>
                          <p:nvGrpSpPr>
                            <p:cNvPr id="52479" name="Group 72"/>
                            <p:cNvGrpSpPr>
                              <a:grpSpLocks/>
                            </p:cNvGrpSpPr>
                            <p:nvPr/>
                          </p:nvGrpSpPr>
                          <p:grpSpPr bwMode="auto">
                            <a:xfrm>
                              <a:off x="2659" y="2674"/>
                              <a:ext cx="12" cy="39"/>
                              <a:chOff x="2659" y="2674"/>
                              <a:chExt cx="12" cy="39"/>
                            </a:xfrm>
                          </p:grpSpPr>
                          <p:sp>
                            <p:nvSpPr>
                              <p:cNvPr id="401" name="Freeform 73"/>
                              <p:cNvSpPr>
                                <a:spLocks/>
                              </p:cNvSpPr>
                              <p:nvPr/>
                            </p:nvSpPr>
                            <p:spPr bwMode="auto">
                              <a:xfrm>
                                <a:off x="2659"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2" name="Freeform 74"/>
                              <p:cNvSpPr>
                                <a:spLocks/>
                              </p:cNvSpPr>
                              <p:nvPr/>
                            </p:nvSpPr>
                            <p:spPr bwMode="auto">
                              <a:xfrm>
                                <a:off x="266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80" name="Group 75"/>
                            <p:cNvGrpSpPr>
                              <a:grpSpLocks/>
                            </p:cNvGrpSpPr>
                            <p:nvPr/>
                          </p:nvGrpSpPr>
                          <p:grpSpPr bwMode="auto">
                            <a:xfrm>
                              <a:off x="2667" y="2674"/>
                              <a:ext cx="12" cy="39"/>
                              <a:chOff x="2667" y="2674"/>
                              <a:chExt cx="12" cy="39"/>
                            </a:xfrm>
                          </p:grpSpPr>
                          <p:sp>
                            <p:nvSpPr>
                              <p:cNvPr id="399" name="Freeform 76"/>
                              <p:cNvSpPr>
                                <a:spLocks/>
                              </p:cNvSpPr>
                              <p:nvPr/>
                            </p:nvSpPr>
                            <p:spPr bwMode="auto">
                              <a:xfrm>
                                <a:off x="2667"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0" name="Freeform 77"/>
                              <p:cNvSpPr>
                                <a:spLocks/>
                              </p:cNvSpPr>
                              <p:nvPr/>
                            </p:nvSpPr>
                            <p:spPr bwMode="auto">
                              <a:xfrm>
                                <a:off x="2670"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72" name="Group 78"/>
                          <p:cNvGrpSpPr>
                            <a:grpSpLocks/>
                          </p:cNvGrpSpPr>
                          <p:nvPr/>
                        </p:nvGrpSpPr>
                        <p:grpSpPr bwMode="auto">
                          <a:xfrm>
                            <a:off x="2690" y="2674"/>
                            <a:ext cx="30" cy="39"/>
                            <a:chOff x="2690" y="2674"/>
                            <a:chExt cx="30" cy="39"/>
                          </a:xfrm>
                        </p:grpSpPr>
                        <p:grpSp>
                          <p:nvGrpSpPr>
                            <p:cNvPr id="52473" name="Group 79"/>
                            <p:cNvGrpSpPr>
                              <a:grpSpLocks/>
                            </p:cNvGrpSpPr>
                            <p:nvPr/>
                          </p:nvGrpSpPr>
                          <p:grpSpPr bwMode="auto">
                            <a:xfrm>
                              <a:off x="2690" y="2674"/>
                              <a:ext cx="14" cy="39"/>
                              <a:chOff x="2690" y="2674"/>
                              <a:chExt cx="14" cy="39"/>
                            </a:xfrm>
                          </p:grpSpPr>
                          <p:sp>
                            <p:nvSpPr>
                              <p:cNvPr id="395" name="Freeform 80"/>
                              <p:cNvSpPr>
                                <a:spLocks/>
                              </p:cNvSpPr>
                              <p:nvPr/>
                            </p:nvSpPr>
                            <p:spPr bwMode="auto">
                              <a:xfrm>
                                <a:off x="269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96" name="Freeform 81"/>
                              <p:cNvSpPr>
                                <a:spLocks/>
                              </p:cNvSpPr>
                              <p:nvPr/>
                            </p:nvSpPr>
                            <p:spPr bwMode="auto">
                              <a:xfrm>
                                <a:off x="269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74" name="Group 82"/>
                            <p:cNvGrpSpPr>
                              <a:grpSpLocks/>
                            </p:cNvGrpSpPr>
                            <p:nvPr/>
                          </p:nvGrpSpPr>
                          <p:grpSpPr bwMode="auto">
                            <a:xfrm>
                              <a:off x="2707" y="2674"/>
                              <a:ext cx="13" cy="39"/>
                              <a:chOff x="2707" y="2674"/>
                              <a:chExt cx="13" cy="39"/>
                            </a:xfrm>
                          </p:grpSpPr>
                          <p:sp>
                            <p:nvSpPr>
                              <p:cNvPr id="393" name="Freeform 83"/>
                              <p:cNvSpPr>
                                <a:spLocks/>
                              </p:cNvSpPr>
                              <p:nvPr/>
                            </p:nvSpPr>
                            <p:spPr bwMode="auto">
                              <a:xfrm>
                                <a:off x="270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94" name="Freeform 84"/>
                              <p:cNvSpPr>
                                <a:spLocks/>
                              </p:cNvSpPr>
                              <p:nvPr/>
                            </p:nvSpPr>
                            <p:spPr bwMode="auto">
                              <a:xfrm>
                                <a:off x="271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nvGrpSpPr>
                      <p:cNvPr id="52438" name="Group 85"/>
                      <p:cNvGrpSpPr>
                        <a:grpSpLocks/>
                      </p:cNvGrpSpPr>
                      <p:nvPr/>
                    </p:nvGrpSpPr>
                    <p:grpSpPr bwMode="auto">
                      <a:xfrm>
                        <a:off x="2723" y="2674"/>
                        <a:ext cx="126" cy="39"/>
                        <a:chOff x="2723" y="2674"/>
                        <a:chExt cx="126" cy="39"/>
                      </a:xfrm>
                    </p:grpSpPr>
                    <p:grpSp>
                      <p:nvGrpSpPr>
                        <p:cNvPr id="52439" name="Group 86"/>
                        <p:cNvGrpSpPr>
                          <a:grpSpLocks/>
                        </p:cNvGrpSpPr>
                        <p:nvPr/>
                      </p:nvGrpSpPr>
                      <p:grpSpPr bwMode="auto">
                        <a:xfrm>
                          <a:off x="2723" y="2674"/>
                          <a:ext cx="61" cy="39"/>
                          <a:chOff x="2723" y="2674"/>
                          <a:chExt cx="61" cy="39"/>
                        </a:xfrm>
                      </p:grpSpPr>
                      <p:grpSp>
                        <p:nvGrpSpPr>
                          <p:cNvPr id="52455" name="Group 87"/>
                          <p:cNvGrpSpPr>
                            <a:grpSpLocks/>
                          </p:cNvGrpSpPr>
                          <p:nvPr/>
                        </p:nvGrpSpPr>
                        <p:grpSpPr bwMode="auto">
                          <a:xfrm>
                            <a:off x="2723" y="2674"/>
                            <a:ext cx="21" cy="39"/>
                            <a:chOff x="2723" y="2674"/>
                            <a:chExt cx="21" cy="39"/>
                          </a:xfrm>
                        </p:grpSpPr>
                        <p:grpSp>
                          <p:nvGrpSpPr>
                            <p:cNvPr id="52463" name="Group 88"/>
                            <p:cNvGrpSpPr>
                              <a:grpSpLocks/>
                            </p:cNvGrpSpPr>
                            <p:nvPr/>
                          </p:nvGrpSpPr>
                          <p:grpSpPr bwMode="auto">
                            <a:xfrm>
                              <a:off x="2723" y="2674"/>
                              <a:ext cx="10" cy="39"/>
                              <a:chOff x="2723" y="2674"/>
                              <a:chExt cx="10" cy="39"/>
                            </a:xfrm>
                          </p:grpSpPr>
                          <p:sp>
                            <p:nvSpPr>
                              <p:cNvPr id="385" name="Freeform 89"/>
                              <p:cNvSpPr>
                                <a:spLocks/>
                              </p:cNvSpPr>
                              <p:nvPr/>
                            </p:nvSpPr>
                            <p:spPr bwMode="auto">
                              <a:xfrm>
                                <a:off x="272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6" name="Freeform 90"/>
                              <p:cNvSpPr>
                                <a:spLocks/>
                              </p:cNvSpPr>
                              <p:nvPr/>
                            </p:nvSpPr>
                            <p:spPr bwMode="auto">
                              <a:xfrm>
                                <a:off x="27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64" name="Group 91"/>
                            <p:cNvGrpSpPr>
                              <a:grpSpLocks/>
                            </p:cNvGrpSpPr>
                            <p:nvPr/>
                          </p:nvGrpSpPr>
                          <p:grpSpPr bwMode="auto">
                            <a:xfrm>
                              <a:off x="2731" y="2674"/>
                              <a:ext cx="13" cy="39"/>
                              <a:chOff x="2731" y="2674"/>
                              <a:chExt cx="13" cy="39"/>
                            </a:xfrm>
                          </p:grpSpPr>
                          <p:sp>
                            <p:nvSpPr>
                              <p:cNvPr id="383" name="Freeform 92"/>
                              <p:cNvSpPr>
                                <a:spLocks/>
                              </p:cNvSpPr>
                              <p:nvPr/>
                            </p:nvSpPr>
                            <p:spPr bwMode="auto">
                              <a:xfrm>
                                <a:off x="27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4" name="Freeform 93"/>
                              <p:cNvSpPr>
                                <a:spLocks/>
                              </p:cNvSpPr>
                              <p:nvPr/>
                            </p:nvSpPr>
                            <p:spPr bwMode="auto">
                              <a:xfrm>
                                <a:off x="273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56" name="Group 94"/>
                          <p:cNvGrpSpPr>
                            <a:grpSpLocks/>
                          </p:cNvGrpSpPr>
                          <p:nvPr/>
                        </p:nvGrpSpPr>
                        <p:grpSpPr bwMode="auto">
                          <a:xfrm>
                            <a:off x="2755" y="2674"/>
                            <a:ext cx="29" cy="39"/>
                            <a:chOff x="2755" y="2674"/>
                            <a:chExt cx="29" cy="39"/>
                          </a:xfrm>
                        </p:grpSpPr>
                        <p:grpSp>
                          <p:nvGrpSpPr>
                            <p:cNvPr id="52457" name="Group 95"/>
                            <p:cNvGrpSpPr>
                              <a:grpSpLocks/>
                            </p:cNvGrpSpPr>
                            <p:nvPr/>
                          </p:nvGrpSpPr>
                          <p:grpSpPr bwMode="auto">
                            <a:xfrm>
                              <a:off x="2755" y="2674"/>
                              <a:ext cx="13" cy="39"/>
                              <a:chOff x="2755" y="2674"/>
                              <a:chExt cx="13" cy="39"/>
                            </a:xfrm>
                          </p:grpSpPr>
                          <p:sp>
                            <p:nvSpPr>
                              <p:cNvPr id="379" name="Freeform 96"/>
                              <p:cNvSpPr>
                                <a:spLocks/>
                              </p:cNvSpPr>
                              <p:nvPr/>
                            </p:nvSpPr>
                            <p:spPr bwMode="auto">
                              <a:xfrm>
                                <a:off x="275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0" name="Freeform 97"/>
                              <p:cNvSpPr>
                                <a:spLocks/>
                              </p:cNvSpPr>
                              <p:nvPr/>
                            </p:nvSpPr>
                            <p:spPr bwMode="auto">
                              <a:xfrm>
                                <a:off x="276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58" name="Group 98"/>
                            <p:cNvGrpSpPr>
                              <a:grpSpLocks/>
                            </p:cNvGrpSpPr>
                            <p:nvPr/>
                          </p:nvGrpSpPr>
                          <p:grpSpPr bwMode="auto">
                            <a:xfrm>
                              <a:off x="2771" y="2674"/>
                              <a:ext cx="13" cy="39"/>
                              <a:chOff x="2771" y="2674"/>
                              <a:chExt cx="13" cy="39"/>
                            </a:xfrm>
                          </p:grpSpPr>
                          <p:sp>
                            <p:nvSpPr>
                              <p:cNvPr id="377" name="Freeform 99"/>
                              <p:cNvSpPr>
                                <a:spLocks/>
                              </p:cNvSpPr>
                              <p:nvPr/>
                            </p:nvSpPr>
                            <p:spPr bwMode="auto">
                              <a:xfrm>
                                <a:off x="277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8" name="Freeform 100"/>
                              <p:cNvSpPr>
                                <a:spLocks/>
                              </p:cNvSpPr>
                              <p:nvPr/>
                            </p:nvSpPr>
                            <p:spPr bwMode="auto">
                              <a:xfrm>
                                <a:off x="277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440" name="Group 101"/>
                        <p:cNvGrpSpPr>
                          <a:grpSpLocks/>
                        </p:cNvGrpSpPr>
                        <p:nvPr/>
                      </p:nvGrpSpPr>
                      <p:grpSpPr bwMode="auto">
                        <a:xfrm>
                          <a:off x="2787" y="2674"/>
                          <a:ext cx="62" cy="39"/>
                          <a:chOff x="2787" y="2674"/>
                          <a:chExt cx="62" cy="39"/>
                        </a:xfrm>
                      </p:grpSpPr>
                      <p:grpSp>
                        <p:nvGrpSpPr>
                          <p:cNvPr id="52441" name="Group 102"/>
                          <p:cNvGrpSpPr>
                            <a:grpSpLocks/>
                          </p:cNvGrpSpPr>
                          <p:nvPr/>
                        </p:nvGrpSpPr>
                        <p:grpSpPr bwMode="auto">
                          <a:xfrm>
                            <a:off x="2787" y="2674"/>
                            <a:ext cx="22" cy="39"/>
                            <a:chOff x="2787" y="2674"/>
                            <a:chExt cx="22" cy="39"/>
                          </a:xfrm>
                        </p:grpSpPr>
                        <p:grpSp>
                          <p:nvGrpSpPr>
                            <p:cNvPr id="52449" name="Group 103"/>
                            <p:cNvGrpSpPr>
                              <a:grpSpLocks/>
                            </p:cNvGrpSpPr>
                            <p:nvPr/>
                          </p:nvGrpSpPr>
                          <p:grpSpPr bwMode="auto">
                            <a:xfrm>
                              <a:off x="2787" y="2674"/>
                              <a:ext cx="6" cy="39"/>
                              <a:chOff x="2787" y="2674"/>
                              <a:chExt cx="6" cy="39"/>
                            </a:xfrm>
                          </p:grpSpPr>
                          <p:sp>
                            <p:nvSpPr>
                              <p:cNvPr id="371" name="Freeform 104"/>
                              <p:cNvSpPr>
                                <a:spLocks/>
                              </p:cNvSpPr>
                              <p:nvPr/>
                            </p:nvSpPr>
                            <p:spPr bwMode="auto">
                              <a:xfrm>
                                <a:off x="278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2" name="Freeform 105"/>
                              <p:cNvSpPr>
                                <a:spLocks/>
                              </p:cNvSpPr>
                              <p:nvPr/>
                            </p:nvSpPr>
                            <p:spPr bwMode="auto">
                              <a:xfrm>
                                <a:off x="278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50" name="Group 106"/>
                            <p:cNvGrpSpPr>
                              <a:grpSpLocks/>
                            </p:cNvGrpSpPr>
                            <p:nvPr/>
                          </p:nvGrpSpPr>
                          <p:grpSpPr bwMode="auto">
                            <a:xfrm>
                              <a:off x="2796" y="2674"/>
                              <a:ext cx="13" cy="39"/>
                              <a:chOff x="2796" y="2674"/>
                              <a:chExt cx="13" cy="39"/>
                            </a:xfrm>
                          </p:grpSpPr>
                          <p:sp>
                            <p:nvSpPr>
                              <p:cNvPr id="369" name="Freeform 107"/>
                              <p:cNvSpPr>
                                <a:spLocks/>
                              </p:cNvSpPr>
                              <p:nvPr/>
                            </p:nvSpPr>
                            <p:spPr bwMode="auto">
                              <a:xfrm>
                                <a:off x="279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0" name="Freeform 108"/>
                              <p:cNvSpPr>
                                <a:spLocks/>
                              </p:cNvSpPr>
                              <p:nvPr/>
                            </p:nvSpPr>
                            <p:spPr bwMode="auto">
                              <a:xfrm>
                                <a:off x="279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42" name="Group 109"/>
                          <p:cNvGrpSpPr>
                            <a:grpSpLocks/>
                          </p:cNvGrpSpPr>
                          <p:nvPr/>
                        </p:nvGrpSpPr>
                        <p:grpSpPr bwMode="auto">
                          <a:xfrm>
                            <a:off x="2820" y="2674"/>
                            <a:ext cx="29" cy="39"/>
                            <a:chOff x="2820" y="2674"/>
                            <a:chExt cx="29" cy="39"/>
                          </a:xfrm>
                        </p:grpSpPr>
                        <p:grpSp>
                          <p:nvGrpSpPr>
                            <p:cNvPr id="52443" name="Group 110"/>
                            <p:cNvGrpSpPr>
                              <a:grpSpLocks/>
                            </p:cNvGrpSpPr>
                            <p:nvPr/>
                          </p:nvGrpSpPr>
                          <p:grpSpPr bwMode="auto">
                            <a:xfrm>
                              <a:off x="2820" y="2674"/>
                              <a:ext cx="13" cy="39"/>
                              <a:chOff x="2820" y="2674"/>
                              <a:chExt cx="13" cy="39"/>
                            </a:xfrm>
                          </p:grpSpPr>
                          <p:sp>
                            <p:nvSpPr>
                              <p:cNvPr id="365" name="Freeform 111"/>
                              <p:cNvSpPr>
                                <a:spLocks/>
                              </p:cNvSpPr>
                              <p:nvPr/>
                            </p:nvSpPr>
                            <p:spPr bwMode="auto">
                              <a:xfrm>
                                <a:off x="282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66" name="Freeform 112"/>
                              <p:cNvSpPr>
                                <a:spLocks/>
                              </p:cNvSpPr>
                              <p:nvPr/>
                            </p:nvSpPr>
                            <p:spPr bwMode="auto">
                              <a:xfrm>
                                <a:off x="28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44" name="Group 113"/>
                            <p:cNvGrpSpPr>
                              <a:grpSpLocks/>
                            </p:cNvGrpSpPr>
                            <p:nvPr/>
                          </p:nvGrpSpPr>
                          <p:grpSpPr bwMode="auto">
                            <a:xfrm>
                              <a:off x="2836" y="2674"/>
                              <a:ext cx="13" cy="39"/>
                              <a:chOff x="2836" y="2674"/>
                              <a:chExt cx="13" cy="39"/>
                            </a:xfrm>
                          </p:grpSpPr>
                          <p:sp>
                            <p:nvSpPr>
                              <p:cNvPr id="363" name="Freeform 114"/>
                              <p:cNvSpPr>
                                <a:spLocks/>
                              </p:cNvSpPr>
                              <p:nvPr/>
                            </p:nvSpPr>
                            <p:spPr bwMode="auto">
                              <a:xfrm>
                                <a:off x="283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64" name="Freeform 115"/>
                              <p:cNvSpPr>
                                <a:spLocks/>
                              </p:cNvSpPr>
                              <p:nvPr/>
                            </p:nvSpPr>
                            <p:spPr bwMode="auto">
                              <a:xfrm>
                                <a:off x="284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grpSp>
                  <p:nvGrpSpPr>
                    <p:cNvPr id="52374" name="Group 116"/>
                    <p:cNvGrpSpPr>
                      <a:grpSpLocks/>
                    </p:cNvGrpSpPr>
                    <p:nvPr/>
                  </p:nvGrpSpPr>
                  <p:grpSpPr bwMode="auto">
                    <a:xfrm>
                      <a:off x="2852" y="2674"/>
                      <a:ext cx="255" cy="39"/>
                      <a:chOff x="2852" y="2674"/>
                      <a:chExt cx="255" cy="39"/>
                    </a:xfrm>
                  </p:grpSpPr>
                  <p:grpSp>
                    <p:nvGrpSpPr>
                      <p:cNvPr id="52375" name="Group 117"/>
                      <p:cNvGrpSpPr>
                        <a:grpSpLocks/>
                      </p:cNvGrpSpPr>
                      <p:nvPr/>
                    </p:nvGrpSpPr>
                    <p:grpSpPr bwMode="auto">
                      <a:xfrm>
                        <a:off x="2852" y="2674"/>
                        <a:ext cx="126" cy="39"/>
                        <a:chOff x="2852" y="2674"/>
                        <a:chExt cx="126" cy="39"/>
                      </a:xfrm>
                    </p:grpSpPr>
                    <p:grpSp>
                      <p:nvGrpSpPr>
                        <p:cNvPr id="52407" name="Group 118"/>
                        <p:cNvGrpSpPr>
                          <a:grpSpLocks/>
                        </p:cNvGrpSpPr>
                        <p:nvPr/>
                      </p:nvGrpSpPr>
                      <p:grpSpPr bwMode="auto">
                        <a:xfrm>
                          <a:off x="2852" y="2674"/>
                          <a:ext cx="63" cy="39"/>
                          <a:chOff x="2852" y="2674"/>
                          <a:chExt cx="63" cy="39"/>
                        </a:xfrm>
                      </p:grpSpPr>
                      <p:grpSp>
                        <p:nvGrpSpPr>
                          <p:cNvPr id="52423" name="Group 119"/>
                          <p:cNvGrpSpPr>
                            <a:grpSpLocks/>
                          </p:cNvGrpSpPr>
                          <p:nvPr/>
                        </p:nvGrpSpPr>
                        <p:grpSpPr bwMode="auto">
                          <a:xfrm>
                            <a:off x="2852" y="2674"/>
                            <a:ext cx="29" cy="39"/>
                            <a:chOff x="2852" y="2674"/>
                            <a:chExt cx="29" cy="39"/>
                          </a:xfrm>
                        </p:grpSpPr>
                        <p:grpSp>
                          <p:nvGrpSpPr>
                            <p:cNvPr id="52431" name="Group 120"/>
                            <p:cNvGrpSpPr>
                              <a:grpSpLocks/>
                            </p:cNvGrpSpPr>
                            <p:nvPr/>
                          </p:nvGrpSpPr>
                          <p:grpSpPr bwMode="auto">
                            <a:xfrm>
                              <a:off x="2852" y="2674"/>
                              <a:ext cx="13" cy="39"/>
                              <a:chOff x="2852" y="2674"/>
                              <a:chExt cx="13" cy="39"/>
                            </a:xfrm>
                          </p:grpSpPr>
                          <p:sp>
                            <p:nvSpPr>
                              <p:cNvPr id="353" name="Freeform 121"/>
                              <p:cNvSpPr>
                                <a:spLocks/>
                              </p:cNvSpPr>
                              <p:nvPr/>
                            </p:nvSpPr>
                            <p:spPr bwMode="auto">
                              <a:xfrm>
                                <a:off x="285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54" name="Freeform 122"/>
                              <p:cNvSpPr>
                                <a:spLocks/>
                              </p:cNvSpPr>
                              <p:nvPr/>
                            </p:nvSpPr>
                            <p:spPr bwMode="auto">
                              <a:xfrm>
                                <a:off x="286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32" name="Group 123"/>
                            <p:cNvGrpSpPr>
                              <a:grpSpLocks/>
                            </p:cNvGrpSpPr>
                            <p:nvPr/>
                          </p:nvGrpSpPr>
                          <p:grpSpPr bwMode="auto">
                            <a:xfrm>
                              <a:off x="2868" y="2674"/>
                              <a:ext cx="13" cy="39"/>
                              <a:chOff x="2868" y="2674"/>
                              <a:chExt cx="13" cy="39"/>
                            </a:xfrm>
                          </p:grpSpPr>
                          <p:sp>
                            <p:nvSpPr>
                              <p:cNvPr id="351" name="Freeform 124"/>
                              <p:cNvSpPr>
                                <a:spLocks/>
                              </p:cNvSpPr>
                              <p:nvPr/>
                            </p:nvSpPr>
                            <p:spPr bwMode="auto">
                              <a:xfrm>
                                <a:off x="286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52" name="Freeform 125"/>
                              <p:cNvSpPr>
                                <a:spLocks/>
                              </p:cNvSpPr>
                              <p:nvPr/>
                            </p:nvSpPr>
                            <p:spPr bwMode="auto">
                              <a:xfrm>
                                <a:off x="287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24" name="Group 126"/>
                          <p:cNvGrpSpPr>
                            <a:grpSpLocks/>
                          </p:cNvGrpSpPr>
                          <p:nvPr/>
                        </p:nvGrpSpPr>
                        <p:grpSpPr bwMode="auto">
                          <a:xfrm>
                            <a:off x="2892" y="2674"/>
                            <a:ext cx="23" cy="39"/>
                            <a:chOff x="2892" y="2674"/>
                            <a:chExt cx="23" cy="39"/>
                          </a:xfrm>
                        </p:grpSpPr>
                        <p:grpSp>
                          <p:nvGrpSpPr>
                            <p:cNvPr id="52425" name="Group 127"/>
                            <p:cNvGrpSpPr>
                              <a:grpSpLocks/>
                            </p:cNvGrpSpPr>
                            <p:nvPr/>
                          </p:nvGrpSpPr>
                          <p:grpSpPr bwMode="auto">
                            <a:xfrm>
                              <a:off x="2892" y="2674"/>
                              <a:ext cx="13" cy="39"/>
                              <a:chOff x="2892" y="2674"/>
                              <a:chExt cx="13" cy="39"/>
                            </a:xfrm>
                          </p:grpSpPr>
                          <p:sp>
                            <p:nvSpPr>
                              <p:cNvPr id="347" name="Freeform 128"/>
                              <p:cNvSpPr>
                                <a:spLocks/>
                              </p:cNvSpPr>
                              <p:nvPr/>
                            </p:nvSpPr>
                            <p:spPr bwMode="auto">
                              <a:xfrm>
                                <a:off x="289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8" name="Freeform 129"/>
                              <p:cNvSpPr>
                                <a:spLocks/>
                              </p:cNvSpPr>
                              <p:nvPr/>
                            </p:nvSpPr>
                            <p:spPr bwMode="auto">
                              <a:xfrm>
                                <a:off x="290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26" name="Group 130"/>
                            <p:cNvGrpSpPr>
                              <a:grpSpLocks/>
                            </p:cNvGrpSpPr>
                            <p:nvPr/>
                          </p:nvGrpSpPr>
                          <p:grpSpPr bwMode="auto">
                            <a:xfrm>
                              <a:off x="2908" y="2674"/>
                              <a:ext cx="7" cy="39"/>
                              <a:chOff x="2908" y="2674"/>
                              <a:chExt cx="7" cy="39"/>
                            </a:xfrm>
                          </p:grpSpPr>
                          <p:sp>
                            <p:nvSpPr>
                              <p:cNvPr id="345" name="Freeform 131"/>
                              <p:cNvSpPr>
                                <a:spLocks/>
                              </p:cNvSpPr>
                              <p:nvPr/>
                            </p:nvSpPr>
                            <p:spPr bwMode="auto">
                              <a:xfrm>
                                <a:off x="291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6" name="Freeform 132"/>
                              <p:cNvSpPr>
                                <a:spLocks/>
                              </p:cNvSpPr>
                              <p:nvPr/>
                            </p:nvSpPr>
                            <p:spPr bwMode="auto">
                              <a:xfrm>
                                <a:off x="291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408" name="Group 133"/>
                        <p:cNvGrpSpPr>
                          <a:grpSpLocks/>
                        </p:cNvGrpSpPr>
                        <p:nvPr/>
                      </p:nvGrpSpPr>
                      <p:grpSpPr bwMode="auto">
                        <a:xfrm>
                          <a:off x="2916" y="2674"/>
                          <a:ext cx="62" cy="39"/>
                          <a:chOff x="2916" y="2674"/>
                          <a:chExt cx="62" cy="39"/>
                        </a:xfrm>
                      </p:grpSpPr>
                      <p:grpSp>
                        <p:nvGrpSpPr>
                          <p:cNvPr id="52409" name="Group 134"/>
                          <p:cNvGrpSpPr>
                            <a:grpSpLocks/>
                          </p:cNvGrpSpPr>
                          <p:nvPr/>
                        </p:nvGrpSpPr>
                        <p:grpSpPr bwMode="auto">
                          <a:xfrm>
                            <a:off x="2916" y="2674"/>
                            <a:ext cx="30" cy="39"/>
                            <a:chOff x="2916" y="2674"/>
                            <a:chExt cx="30" cy="39"/>
                          </a:xfrm>
                        </p:grpSpPr>
                        <p:grpSp>
                          <p:nvGrpSpPr>
                            <p:cNvPr id="52417" name="Group 135"/>
                            <p:cNvGrpSpPr>
                              <a:grpSpLocks/>
                            </p:cNvGrpSpPr>
                            <p:nvPr/>
                          </p:nvGrpSpPr>
                          <p:grpSpPr bwMode="auto">
                            <a:xfrm>
                              <a:off x="2916" y="2674"/>
                              <a:ext cx="13" cy="39"/>
                              <a:chOff x="2916" y="2674"/>
                              <a:chExt cx="13" cy="39"/>
                            </a:xfrm>
                          </p:grpSpPr>
                          <p:sp>
                            <p:nvSpPr>
                              <p:cNvPr id="339" name="Freeform 136"/>
                              <p:cNvSpPr>
                                <a:spLocks/>
                              </p:cNvSpPr>
                              <p:nvPr/>
                            </p:nvSpPr>
                            <p:spPr bwMode="auto">
                              <a:xfrm>
                                <a:off x="291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0" name="Freeform 137"/>
                              <p:cNvSpPr>
                                <a:spLocks/>
                              </p:cNvSpPr>
                              <p:nvPr/>
                            </p:nvSpPr>
                            <p:spPr bwMode="auto">
                              <a:xfrm>
                                <a:off x="292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18" name="Group 138"/>
                            <p:cNvGrpSpPr>
                              <a:grpSpLocks/>
                            </p:cNvGrpSpPr>
                            <p:nvPr/>
                          </p:nvGrpSpPr>
                          <p:grpSpPr bwMode="auto">
                            <a:xfrm>
                              <a:off x="2933" y="2674"/>
                              <a:ext cx="13" cy="39"/>
                              <a:chOff x="2933" y="2674"/>
                              <a:chExt cx="13" cy="39"/>
                            </a:xfrm>
                          </p:grpSpPr>
                          <p:sp>
                            <p:nvSpPr>
                              <p:cNvPr id="337" name="Freeform 139"/>
                              <p:cNvSpPr>
                                <a:spLocks/>
                              </p:cNvSpPr>
                              <p:nvPr/>
                            </p:nvSpPr>
                            <p:spPr bwMode="auto">
                              <a:xfrm>
                                <a:off x="2933"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8" name="Freeform 140"/>
                              <p:cNvSpPr>
                                <a:spLocks/>
                              </p:cNvSpPr>
                              <p:nvPr/>
                            </p:nvSpPr>
                            <p:spPr bwMode="auto">
                              <a:xfrm>
                                <a:off x="2940"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410" name="Group 141"/>
                          <p:cNvGrpSpPr>
                            <a:grpSpLocks/>
                          </p:cNvGrpSpPr>
                          <p:nvPr/>
                        </p:nvGrpSpPr>
                        <p:grpSpPr bwMode="auto">
                          <a:xfrm>
                            <a:off x="2957" y="2674"/>
                            <a:ext cx="21" cy="39"/>
                            <a:chOff x="2957" y="2674"/>
                            <a:chExt cx="21" cy="39"/>
                          </a:xfrm>
                        </p:grpSpPr>
                        <p:grpSp>
                          <p:nvGrpSpPr>
                            <p:cNvPr id="52411" name="Group 142"/>
                            <p:cNvGrpSpPr>
                              <a:grpSpLocks/>
                            </p:cNvGrpSpPr>
                            <p:nvPr/>
                          </p:nvGrpSpPr>
                          <p:grpSpPr bwMode="auto">
                            <a:xfrm>
                              <a:off x="2957" y="2674"/>
                              <a:ext cx="13" cy="39"/>
                              <a:chOff x="2957" y="2674"/>
                              <a:chExt cx="13" cy="39"/>
                            </a:xfrm>
                          </p:grpSpPr>
                          <p:sp>
                            <p:nvSpPr>
                              <p:cNvPr id="333" name="Freeform 143"/>
                              <p:cNvSpPr>
                                <a:spLocks/>
                              </p:cNvSpPr>
                              <p:nvPr/>
                            </p:nvSpPr>
                            <p:spPr bwMode="auto">
                              <a:xfrm>
                                <a:off x="296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4" name="Freeform 144"/>
                              <p:cNvSpPr>
                                <a:spLocks/>
                              </p:cNvSpPr>
                              <p:nvPr/>
                            </p:nvSpPr>
                            <p:spPr bwMode="auto">
                              <a:xfrm>
                                <a:off x="29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12" name="Group 145"/>
                            <p:cNvGrpSpPr>
                              <a:grpSpLocks/>
                            </p:cNvGrpSpPr>
                            <p:nvPr/>
                          </p:nvGrpSpPr>
                          <p:grpSpPr bwMode="auto">
                            <a:xfrm>
                              <a:off x="2970" y="2674"/>
                              <a:ext cx="8" cy="39"/>
                              <a:chOff x="2970" y="2674"/>
                              <a:chExt cx="8" cy="39"/>
                            </a:xfrm>
                          </p:grpSpPr>
                          <p:sp>
                            <p:nvSpPr>
                              <p:cNvPr id="331" name="Freeform 146"/>
                              <p:cNvSpPr>
                                <a:spLocks/>
                              </p:cNvSpPr>
                              <p:nvPr/>
                            </p:nvSpPr>
                            <p:spPr bwMode="auto">
                              <a:xfrm>
                                <a:off x="29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2" name="Freeform 147"/>
                              <p:cNvSpPr>
                                <a:spLocks/>
                              </p:cNvSpPr>
                              <p:nvPr/>
                            </p:nvSpPr>
                            <p:spPr bwMode="auto">
                              <a:xfrm>
                                <a:off x="297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nvGrpSpPr>
                      <p:cNvPr id="52376" name="Group 148"/>
                      <p:cNvGrpSpPr>
                        <a:grpSpLocks/>
                      </p:cNvGrpSpPr>
                      <p:nvPr/>
                    </p:nvGrpSpPr>
                    <p:grpSpPr bwMode="auto">
                      <a:xfrm>
                        <a:off x="2981" y="2674"/>
                        <a:ext cx="126" cy="39"/>
                        <a:chOff x="2981" y="2674"/>
                        <a:chExt cx="126" cy="39"/>
                      </a:xfrm>
                    </p:grpSpPr>
                    <p:grpSp>
                      <p:nvGrpSpPr>
                        <p:cNvPr id="52377" name="Group 149"/>
                        <p:cNvGrpSpPr>
                          <a:grpSpLocks/>
                        </p:cNvGrpSpPr>
                        <p:nvPr/>
                      </p:nvGrpSpPr>
                      <p:grpSpPr bwMode="auto">
                        <a:xfrm>
                          <a:off x="2981" y="2674"/>
                          <a:ext cx="61" cy="39"/>
                          <a:chOff x="2981" y="2674"/>
                          <a:chExt cx="61" cy="39"/>
                        </a:xfrm>
                      </p:grpSpPr>
                      <p:grpSp>
                        <p:nvGrpSpPr>
                          <p:cNvPr id="52393" name="Group 150"/>
                          <p:cNvGrpSpPr>
                            <a:grpSpLocks/>
                          </p:cNvGrpSpPr>
                          <p:nvPr/>
                        </p:nvGrpSpPr>
                        <p:grpSpPr bwMode="auto">
                          <a:xfrm>
                            <a:off x="2981" y="2674"/>
                            <a:ext cx="29" cy="39"/>
                            <a:chOff x="2981" y="2674"/>
                            <a:chExt cx="29" cy="39"/>
                          </a:xfrm>
                        </p:grpSpPr>
                        <p:grpSp>
                          <p:nvGrpSpPr>
                            <p:cNvPr id="52401" name="Group 151"/>
                            <p:cNvGrpSpPr>
                              <a:grpSpLocks/>
                            </p:cNvGrpSpPr>
                            <p:nvPr/>
                          </p:nvGrpSpPr>
                          <p:grpSpPr bwMode="auto">
                            <a:xfrm>
                              <a:off x="2981" y="2674"/>
                              <a:ext cx="13" cy="39"/>
                              <a:chOff x="2981" y="2674"/>
                              <a:chExt cx="13" cy="39"/>
                            </a:xfrm>
                          </p:grpSpPr>
                          <p:sp>
                            <p:nvSpPr>
                              <p:cNvPr id="323" name="Freeform 152"/>
                              <p:cNvSpPr>
                                <a:spLocks/>
                              </p:cNvSpPr>
                              <p:nvPr/>
                            </p:nvSpPr>
                            <p:spPr bwMode="auto">
                              <a:xfrm>
                                <a:off x="298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24" name="Freeform 153"/>
                              <p:cNvSpPr>
                                <a:spLocks/>
                              </p:cNvSpPr>
                              <p:nvPr/>
                            </p:nvSpPr>
                            <p:spPr bwMode="auto">
                              <a:xfrm>
                                <a:off x="298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402" name="Group 154"/>
                            <p:cNvGrpSpPr>
                              <a:grpSpLocks/>
                            </p:cNvGrpSpPr>
                            <p:nvPr/>
                          </p:nvGrpSpPr>
                          <p:grpSpPr bwMode="auto">
                            <a:xfrm>
                              <a:off x="2997" y="2674"/>
                              <a:ext cx="13" cy="39"/>
                              <a:chOff x="2997" y="2674"/>
                              <a:chExt cx="13" cy="39"/>
                            </a:xfrm>
                          </p:grpSpPr>
                          <p:sp>
                            <p:nvSpPr>
                              <p:cNvPr id="321" name="Freeform 155"/>
                              <p:cNvSpPr>
                                <a:spLocks/>
                              </p:cNvSpPr>
                              <p:nvPr/>
                            </p:nvSpPr>
                            <p:spPr bwMode="auto">
                              <a:xfrm>
                                <a:off x="299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22" name="Freeform 156"/>
                              <p:cNvSpPr>
                                <a:spLocks/>
                              </p:cNvSpPr>
                              <p:nvPr/>
                            </p:nvSpPr>
                            <p:spPr bwMode="auto">
                              <a:xfrm>
                                <a:off x="300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394" name="Group 157"/>
                          <p:cNvGrpSpPr>
                            <a:grpSpLocks/>
                          </p:cNvGrpSpPr>
                          <p:nvPr/>
                        </p:nvGrpSpPr>
                        <p:grpSpPr bwMode="auto">
                          <a:xfrm>
                            <a:off x="3021" y="2674"/>
                            <a:ext cx="21" cy="39"/>
                            <a:chOff x="3021" y="2674"/>
                            <a:chExt cx="21" cy="39"/>
                          </a:xfrm>
                        </p:grpSpPr>
                        <p:grpSp>
                          <p:nvGrpSpPr>
                            <p:cNvPr id="52395" name="Group 158"/>
                            <p:cNvGrpSpPr>
                              <a:grpSpLocks/>
                            </p:cNvGrpSpPr>
                            <p:nvPr/>
                          </p:nvGrpSpPr>
                          <p:grpSpPr bwMode="auto">
                            <a:xfrm>
                              <a:off x="3021" y="2674"/>
                              <a:ext cx="13" cy="39"/>
                              <a:chOff x="3021" y="2674"/>
                              <a:chExt cx="13" cy="39"/>
                            </a:xfrm>
                          </p:grpSpPr>
                          <p:sp>
                            <p:nvSpPr>
                              <p:cNvPr id="317" name="Freeform 159"/>
                              <p:cNvSpPr>
                                <a:spLocks/>
                              </p:cNvSpPr>
                              <p:nvPr/>
                            </p:nvSpPr>
                            <p:spPr bwMode="auto">
                              <a:xfrm>
                                <a:off x="302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8" name="Freeform 160"/>
                              <p:cNvSpPr>
                                <a:spLocks/>
                              </p:cNvSpPr>
                              <p:nvPr/>
                            </p:nvSpPr>
                            <p:spPr bwMode="auto">
                              <a:xfrm>
                                <a:off x="303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96" name="Group 161"/>
                            <p:cNvGrpSpPr>
                              <a:grpSpLocks/>
                            </p:cNvGrpSpPr>
                            <p:nvPr/>
                          </p:nvGrpSpPr>
                          <p:grpSpPr bwMode="auto">
                            <a:xfrm>
                              <a:off x="3031" y="2674"/>
                              <a:ext cx="11" cy="39"/>
                              <a:chOff x="3031" y="2674"/>
                              <a:chExt cx="11" cy="39"/>
                            </a:xfrm>
                          </p:grpSpPr>
                          <p:sp>
                            <p:nvSpPr>
                              <p:cNvPr id="315" name="Freeform 162"/>
                              <p:cNvSpPr>
                                <a:spLocks/>
                              </p:cNvSpPr>
                              <p:nvPr/>
                            </p:nvSpPr>
                            <p:spPr bwMode="auto">
                              <a:xfrm>
                                <a:off x="3031"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6" name="Freeform 163"/>
                              <p:cNvSpPr>
                                <a:spLocks/>
                              </p:cNvSpPr>
                              <p:nvPr/>
                            </p:nvSpPr>
                            <p:spPr bwMode="auto">
                              <a:xfrm>
                                <a:off x="303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378" name="Group 164"/>
                        <p:cNvGrpSpPr>
                          <a:grpSpLocks/>
                        </p:cNvGrpSpPr>
                        <p:nvPr/>
                      </p:nvGrpSpPr>
                      <p:grpSpPr bwMode="auto">
                        <a:xfrm>
                          <a:off x="3045" y="2674"/>
                          <a:ext cx="62" cy="39"/>
                          <a:chOff x="3045" y="2674"/>
                          <a:chExt cx="62" cy="39"/>
                        </a:xfrm>
                      </p:grpSpPr>
                      <p:grpSp>
                        <p:nvGrpSpPr>
                          <p:cNvPr id="52379" name="Group 165"/>
                          <p:cNvGrpSpPr>
                            <a:grpSpLocks/>
                          </p:cNvGrpSpPr>
                          <p:nvPr/>
                        </p:nvGrpSpPr>
                        <p:grpSpPr bwMode="auto">
                          <a:xfrm>
                            <a:off x="3045" y="2674"/>
                            <a:ext cx="30" cy="39"/>
                            <a:chOff x="3045" y="2674"/>
                            <a:chExt cx="30" cy="39"/>
                          </a:xfrm>
                        </p:grpSpPr>
                        <p:grpSp>
                          <p:nvGrpSpPr>
                            <p:cNvPr id="52387" name="Group 166"/>
                            <p:cNvGrpSpPr>
                              <a:grpSpLocks/>
                            </p:cNvGrpSpPr>
                            <p:nvPr/>
                          </p:nvGrpSpPr>
                          <p:grpSpPr bwMode="auto">
                            <a:xfrm>
                              <a:off x="3045" y="2674"/>
                              <a:ext cx="13" cy="39"/>
                              <a:chOff x="3045" y="2674"/>
                              <a:chExt cx="13" cy="39"/>
                            </a:xfrm>
                          </p:grpSpPr>
                          <p:sp>
                            <p:nvSpPr>
                              <p:cNvPr id="309" name="Freeform 167"/>
                              <p:cNvSpPr>
                                <a:spLocks/>
                              </p:cNvSpPr>
                              <p:nvPr/>
                            </p:nvSpPr>
                            <p:spPr bwMode="auto">
                              <a:xfrm>
                                <a:off x="3045"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0" name="Freeform 168"/>
                              <p:cNvSpPr>
                                <a:spLocks/>
                              </p:cNvSpPr>
                              <p:nvPr/>
                            </p:nvSpPr>
                            <p:spPr bwMode="auto">
                              <a:xfrm>
                                <a:off x="305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88" name="Group 169"/>
                            <p:cNvGrpSpPr>
                              <a:grpSpLocks/>
                            </p:cNvGrpSpPr>
                            <p:nvPr/>
                          </p:nvGrpSpPr>
                          <p:grpSpPr bwMode="auto">
                            <a:xfrm>
                              <a:off x="3061" y="2674"/>
                              <a:ext cx="14" cy="39"/>
                              <a:chOff x="3061" y="2674"/>
                              <a:chExt cx="14" cy="39"/>
                            </a:xfrm>
                          </p:grpSpPr>
                          <p:sp>
                            <p:nvSpPr>
                              <p:cNvPr id="307" name="Freeform 170"/>
                              <p:cNvSpPr>
                                <a:spLocks/>
                              </p:cNvSpPr>
                              <p:nvPr/>
                            </p:nvSpPr>
                            <p:spPr bwMode="auto">
                              <a:xfrm>
                                <a:off x="3061"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8" name="Freeform 171"/>
                              <p:cNvSpPr>
                                <a:spLocks/>
                              </p:cNvSpPr>
                              <p:nvPr/>
                            </p:nvSpPr>
                            <p:spPr bwMode="auto">
                              <a:xfrm>
                                <a:off x="30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380" name="Group 172"/>
                          <p:cNvGrpSpPr>
                            <a:grpSpLocks/>
                          </p:cNvGrpSpPr>
                          <p:nvPr/>
                        </p:nvGrpSpPr>
                        <p:grpSpPr bwMode="auto">
                          <a:xfrm>
                            <a:off x="3086" y="2674"/>
                            <a:ext cx="21" cy="39"/>
                            <a:chOff x="3086" y="2674"/>
                            <a:chExt cx="21" cy="39"/>
                          </a:xfrm>
                        </p:grpSpPr>
                        <p:grpSp>
                          <p:nvGrpSpPr>
                            <p:cNvPr id="52381" name="Group 173"/>
                            <p:cNvGrpSpPr>
                              <a:grpSpLocks/>
                            </p:cNvGrpSpPr>
                            <p:nvPr/>
                          </p:nvGrpSpPr>
                          <p:grpSpPr bwMode="auto">
                            <a:xfrm>
                              <a:off x="3086" y="2674"/>
                              <a:ext cx="11" cy="39"/>
                              <a:chOff x="3086" y="2674"/>
                              <a:chExt cx="11" cy="39"/>
                            </a:xfrm>
                          </p:grpSpPr>
                          <p:sp>
                            <p:nvSpPr>
                              <p:cNvPr id="303" name="Freeform 174"/>
                              <p:cNvSpPr>
                                <a:spLocks/>
                              </p:cNvSpPr>
                              <p:nvPr/>
                            </p:nvSpPr>
                            <p:spPr bwMode="auto">
                              <a:xfrm>
                                <a:off x="309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4" name="Freeform 175"/>
                              <p:cNvSpPr>
                                <a:spLocks/>
                              </p:cNvSpPr>
                              <p:nvPr/>
                            </p:nvSpPr>
                            <p:spPr bwMode="auto">
                              <a:xfrm>
                                <a:off x="309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82" name="Group 176"/>
                            <p:cNvGrpSpPr>
                              <a:grpSpLocks/>
                            </p:cNvGrpSpPr>
                            <p:nvPr/>
                          </p:nvGrpSpPr>
                          <p:grpSpPr bwMode="auto">
                            <a:xfrm>
                              <a:off x="3094" y="2674"/>
                              <a:ext cx="13" cy="39"/>
                              <a:chOff x="3094" y="2674"/>
                              <a:chExt cx="13" cy="39"/>
                            </a:xfrm>
                          </p:grpSpPr>
                          <p:sp>
                            <p:nvSpPr>
                              <p:cNvPr id="301" name="Freeform 177"/>
                              <p:cNvSpPr>
                                <a:spLocks/>
                              </p:cNvSpPr>
                              <p:nvPr/>
                            </p:nvSpPr>
                            <p:spPr bwMode="auto">
                              <a:xfrm>
                                <a:off x="309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2" name="Freeform 178"/>
                              <p:cNvSpPr>
                                <a:spLocks/>
                              </p:cNvSpPr>
                              <p:nvPr/>
                            </p:nvSpPr>
                            <p:spPr bwMode="auto">
                              <a:xfrm>
                                <a:off x="310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grpSp>
            </p:grpSp>
            <p:grpSp>
              <p:nvGrpSpPr>
                <p:cNvPr id="52366" name="Group 179"/>
                <p:cNvGrpSpPr>
                  <a:grpSpLocks/>
                </p:cNvGrpSpPr>
                <p:nvPr/>
              </p:nvGrpSpPr>
              <p:grpSpPr bwMode="auto">
                <a:xfrm>
                  <a:off x="2593" y="2531"/>
                  <a:ext cx="504" cy="99"/>
                  <a:chOff x="2593" y="2531"/>
                  <a:chExt cx="504" cy="99"/>
                </a:xfrm>
              </p:grpSpPr>
              <p:sp>
                <p:nvSpPr>
                  <p:cNvPr id="285" name="Rectangle 180"/>
                  <p:cNvSpPr>
                    <a:spLocks noChangeArrowheads="1"/>
                  </p:cNvSpPr>
                  <p:nvPr/>
                </p:nvSpPr>
                <p:spPr bwMode="auto">
                  <a:xfrm>
                    <a:off x="2593" y="2531"/>
                    <a:ext cx="99"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6" name="Rectangle 181"/>
                  <p:cNvSpPr>
                    <a:spLocks noChangeArrowheads="1"/>
                  </p:cNvSpPr>
                  <p:nvPr/>
                </p:nvSpPr>
                <p:spPr bwMode="auto">
                  <a:xfrm>
                    <a:off x="2705" y="2531"/>
                    <a:ext cx="152"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7" name="Rectangle 182"/>
                  <p:cNvSpPr>
                    <a:spLocks noChangeArrowheads="1"/>
                  </p:cNvSpPr>
                  <p:nvPr/>
                </p:nvSpPr>
                <p:spPr bwMode="auto">
                  <a:xfrm>
                    <a:off x="2864" y="2531"/>
                    <a:ext cx="158"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8" name="Rectangle 183"/>
                  <p:cNvSpPr>
                    <a:spLocks noChangeArrowheads="1"/>
                  </p:cNvSpPr>
                  <p:nvPr/>
                </p:nvSpPr>
                <p:spPr bwMode="auto">
                  <a:xfrm>
                    <a:off x="3036" y="2531"/>
                    <a:ext cx="61"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grpSp>
            <p:nvGrpSpPr>
              <p:cNvPr id="52320" name="Group 184"/>
              <p:cNvGrpSpPr>
                <a:grpSpLocks/>
              </p:cNvGrpSpPr>
              <p:nvPr/>
            </p:nvGrpSpPr>
            <p:grpSpPr bwMode="auto">
              <a:xfrm>
                <a:off x="3040" y="2544"/>
                <a:ext cx="41" cy="42"/>
                <a:chOff x="3040" y="2544"/>
                <a:chExt cx="41" cy="42"/>
              </a:xfrm>
            </p:grpSpPr>
            <p:sp>
              <p:nvSpPr>
                <p:cNvPr id="278" name="Rectangle 185"/>
                <p:cNvSpPr>
                  <a:spLocks noChangeArrowheads="1"/>
                </p:cNvSpPr>
                <p:nvPr/>
              </p:nvSpPr>
              <p:spPr bwMode="auto">
                <a:xfrm>
                  <a:off x="3066" y="2544"/>
                  <a:ext cx="15" cy="42"/>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9" name="Rectangle 186"/>
                <p:cNvSpPr>
                  <a:spLocks noChangeArrowheads="1"/>
                </p:cNvSpPr>
                <p:nvPr/>
              </p:nvSpPr>
              <p:spPr bwMode="auto">
                <a:xfrm>
                  <a:off x="3070" y="2557"/>
                  <a:ext cx="8" cy="6"/>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nvGrpSpPr>
                <p:cNvPr id="52362" name="Group 187"/>
                <p:cNvGrpSpPr>
                  <a:grpSpLocks/>
                </p:cNvGrpSpPr>
                <p:nvPr/>
              </p:nvGrpSpPr>
              <p:grpSpPr bwMode="auto">
                <a:xfrm>
                  <a:off x="3040" y="2546"/>
                  <a:ext cx="6" cy="31"/>
                  <a:chOff x="3040" y="2546"/>
                  <a:chExt cx="6" cy="31"/>
                </a:xfrm>
              </p:grpSpPr>
              <p:sp>
                <p:nvSpPr>
                  <p:cNvPr id="281" name="Rectangle 188"/>
                  <p:cNvSpPr>
                    <a:spLocks noChangeArrowheads="1"/>
                  </p:cNvSpPr>
                  <p:nvPr/>
                </p:nvSpPr>
                <p:spPr bwMode="auto">
                  <a:xfrm>
                    <a:off x="3040" y="2546"/>
                    <a:ext cx="6" cy="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2" name="Rectangle 189"/>
                  <p:cNvSpPr>
                    <a:spLocks noChangeArrowheads="1"/>
                  </p:cNvSpPr>
                  <p:nvPr/>
                </p:nvSpPr>
                <p:spPr bwMode="auto">
                  <a:xfrm>
                    <a:off x="3040" y="2576"/>
                    <a:ext cx="6" cy="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grpSp>
            <p:nvGrpSpPr>
              <p:cNvPr id="52321" name="Group 190"/>
              <p:cNvGrpSpPr>
                <a:grpSpLocks/>
              </p:cNvGrpSpPr>
              <p:nvPr/>
            </p:nvGrpSpPr>
            <p:grpSpPr bwMode="auto">
              <a:xfrm>
                <a:off x="2711" y="2545"/>
                <a:ext cx="134" cy="63"/>
                <a:chOff x="2711" y="2545"/>
                <a:chExt cx="134" cy="63"/>
              </a:xfrm>
            </p:grpSpPr>
            <p:grpSp>
              <p:nvGrpSpPr>
                <p:cNvPr id="52354" name="Group 191"/>
                <p:cNvGrpSpPr>
                  <a:grpSpLocks/>
                </p:cNvGrpSpPr>
                <p:nvPr/>
              </p:nvGrpSpPr>
              <p:grpSpPr bwMode="auto">
                <a:xfrm>
                  <a:off x="2713" y="2547"/>
                  <a:ext cx="132" cy="30"/>
                  <a:chOff x="2713" y="2547"/>
                  <a:chExt cx="132" cy="30"/>
                </a:xfrm>
              </p:grpSpPr>
              <p:sp>
                <p:nvSpPr>
                  <p:cNvPr id="275" name="Rectangle 192"/>
                  <p:cNvSpPr>
                    <a:spLocks noChangeArrowheads="1"/>
                  </p:cNvSpPr>
                  <p:nvPr/>
                </p:nvSpPr>
                <p:spPr bwMode="auto">
                  <a:xfrm>
                    <a:off x="2758" y="2547"/>
                    <a:ext cx="30" cy="30"/>
                  </a:xfrm>
                  <a:prstGeom prst="rect">
                    <a:avLst/>
                  </a:prstGeom>
                  <a:solidFill>
                    <a:srgbClr val="80808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6" name="Rectangle 193"/>
                  <p:cNvSpPr>
                    <a:spLocks noChangeArrowheads="1"/>
                  </p:cNvSpPr>
                  <p:nvPr/>
                </p:nvSpPr>
                <p:spPr bwMode="auto">
                  <a:xfrm>
                    <a:off x="2758" y="2564"/>
                    <a:ext cx="30" cy="10"/>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7" name="Rectangle 194"/>
                  <p:cNvSpPr>
                    <a:spLocks noChangeArrowheads="1"/>
                  </p:cNvSpPr>
                  <p:nvPr/>
                </p:nvSpPr>
                <p:spPr bwMode="auto">
                  <a:xfrm>
                    <a:off x="2713" y="2563"/>
                    <a:ext cx="132" cy="4"/>
                  </a:xfrm>
                  <a:prstGeom prst="rect">
                    <a:avLst/>
                  </a:prstGeom>
                  <a:solidFill>
                    <a:srgbClr val="000000"/>
                  </a:solidFill>
                  <a:ln w="12700">
                    <a:no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273" name="Rectangle 195"/>
                <p:cNvSpPr>
                  <a:spLocks noChangeArrowheads="1"/>
                </p:cNvSpPr>
                <p:nvPr/>
              </p:nvSpPr>
              <p:spPr bwMode="auto">
                <a:xfrm>
                  <a:off x="2711" y="2545"/>
                  <a:ext cx="1" cy="1"/>
                </a:xfrm>
                <a:prstGeom prst="rect">
                  <a:avLst/>
                </a:prstGeom>
                <a:solidFill>
                  <a:srgbClr val="008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4" name="Rectangle 196"/>
                <p:cNvSpPr>
                  <a:spLocks noChangeArrowheads="1"/>
                </p:cNvSpPr>
                <p:nvPr/>
              </p:nvSpPr>
              <p:spPr bwMode="auto">
                <a:xfrm>
                  <a:off x="2828" y="2601"/>
                  <a:ext cx="5" cy="7"/>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nvGrpSpPr>
              <p:cNvPr id="52322" name="Group 197"/>
              <p:cNvGrpSpPr>
                <a:grpSpLocks/>
              </p:cNvGrpSpPr>
              <p:nvPr/>
            </p:nvGrpSpPr>
            <p:grpSpPr bwMode="auto">
              <a:xfrm>
                <a:off x="2594" y="2610"/>
                <a:ext cx="98" cy="18"/>
                <a:chOff x="2594" y="2610"/>
                <a:chExt cx="98" cy="18"/>
              </a:xfrm>
            </p:grpSpPr>
            <p:grpSp>
              <p:nvGrpSpPr>
                <p:cNvPr id="52324" name="Group 198"/>
                <p:cNvGrpSpPr>
                  <a:grpSpLocks/>
                </p:cNvGrpSpPr>
                <p:nvPr/>
              </p:nvGrpSpPr>
              <p:grpSpPr bwMode="auto">
                <a:xfrm>
                  <a:off x="2594" y="2610"/>
                  <a:ext cx="49" cy="18"/>
                  <a:chOff x="2594" y="2610"/>
                  <a:chExt cx="49" cy="18"/>
                </a:xfrm>
              </p:grpSpPr>
              <p:grpSp>
                <p:nvGrpSpPr>
                  <p:cNvPr id="52340" name="Group 199"/>
                  <p:cNvGrpSpPr>
                    <a:grpSpLocks/>
                  </p:cNvGrpSpPr>
                  <p:nvPr/>
                </p:nvGrpSpPr>
                <p:grpSpPr bwMode="auto">
                  <a:xfrm>
                    <a:off x="2594" y="2610"/>
                    <a:ext cx="27" cy="18"/>
                    <a:chOff x="2594" y="2610"/>
                    <a:chExt cx="27" cy="18"/>
                  </a:xfrm>
                </p:grpSpPr>
                <p:grpSp>
                  <p:nvGrpSpPr>
                    <p:cNvPr id="52348" name="Group 200"/>
                    <p:cNvGrpSpPr>
                      <a:grpSpLocks/>
                    </p:cNvGrpSpPr>
                    <p:nvPr/>
                  </p:nvGrpSpPr>
                  <p:grpSpPr bwMode="auto">
                    <a:xfrm>
                      <a:off x="2594" y="2610"/>
                      <a:ext cx="21" cy="18"/>
                      <a:chOff x="2594" y="2610"/>
                      <a:chExt cx="21" cy="18"/>
                    </a:xfrm>
                  </p:grpSpPr>
                  <p:sp>
                    <p:nvSpPr>
                      <p:cNvPr id="270" name="Freeform 201"/>
                      <p:cNvSpPr>
                        <a:spLocks/>
                      </p:cNvSpPr>
                      <p:nvPr/>
                    </p:nvSpPr>
                    <p:spPr bwMode="auto">
                      <a:xfrm>
                        <a:off x="2594"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71" name="Freeform 202"/>
                      <p:cNvSpPr>
                        <a:spLocks/>
                      </p:cNvSpPr>
                      <p:nvPr/>
                    </p:nvSpPr>
                    <p:spPr bwMode="auto">
                      <a:xfrm>
                        <a:off x="2600"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49" name="Group 203"/>
                    <p:cNvGrpSpPr>
                      <a:grpSpLocks/>
                    </p:cNvGrpSpPr>
                    <p:nvPr/>
                  </p:nvGrpSpPr>
                  <p:grpSpPr bwMode="auto">
                    <a:xfrm>
                      <a:off x="2606" y="2610"/>
                      <a:ext cx="15" cy="18"/>
                      <a:chOff x="2606" y="2610"/>
                      <a:chExt cx="15" cy="18"/>
                    </a:xfrm>
                  </p:grpSpPr>
                  <p:sp>
                    <p:nvSpPr>
                      <p:cNvPr id="268" name="Freeform 204"/>
                      <p:cNvSpPr>
                        <a:spLocks/>
                      </p:cNvSpPr>
                      <p:nvPr/>
                    </p:nvSpPr>
                    <p:spPr bwMode="auto">
                      <a:xfrm>
                        <a:off x="2606"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9" name="Freeform 205"/>
                      <p:cNvSpPr>
                        <a:spLocks/>
                      </p:cNvSpPr>
                      <p:nvPr/>
                    </p:nvSpPr>
                    <p:spPr bwMode="auto">
                      <a:xfrm>
                        <a:off x="2608" y="2610"/>
                        <a:ext cx="11"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341" name="Group 206"/>
                  <p:cNvGrpSpPr>
                    <a:grpSpLocks/>
                  </p:cNvGrpSpPr>
                  <p:nvPr/>
                </p:nvGrpSpPr>
                <p:grpSpPr bwMode="auto">
                  <a:xfrm>
                    <a:off x="2619" y="2610"/>
                    <a:ext cx="24" cy="18"/>
                    <a:chOff x="2619" y="2610"/>
                    <a:chExt cx="24" cy="18"/>
                  </a:xfrm>
                </p:grpSpPr>
                <p:grpSp>
                  <p:nvGrpSpPr>
                    <p:cNvPr id="52342" name="Group 207"/>
                    <p:cNvGrpSpPr>
                      <a:grpSpLocks/>
                    </p:cNvGrpSpPr>
                    <p:nvPr/>
                  </p:nvGrpSpPr>
                  <p:grpSpPr bwMode="auto">
                    <a:xfrm>
                      <a:off x="2619" y="2610"/>
                      <a:ext cx="12" cy="18"/>
                      <a:chOff x="2619" y="2610"/>
                      <a:chExt cx="12" cy="18"/>
                    </a:xfrm>
                  </p:grpSpPr>
                  <p:sp>
                    <p:nvSpPr>
                      <p:cNvPr id="264" name="Freeform 208"/>
                      <p:cNvSpPr>
                        <a:spLocks/>
                      </p:cNvSpPr>
                      <p:nvPr/>
                    </p:nvSpPr>
                    <p:spPr bwMode="auto">
                      <a:xfrm>
                        <a:off x="2619"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5" name="Freeform 209"/>
                      <p:cNvSpPr>
                        <a:spLocks/>
                      </p:cNvSpPr>
                      <p:nvPr/>
                    </p:nvSpPr>
                    <p:spPr bwMode="auto">
                      <a:xfrm>
                        <a:off x="2625"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43" name="Group 210"/>
                    <p:cNvGrpSpPr>
                      <a:grpSpLocks/>
                    </p:cNvGrpSpPr>
                    <p:nvPr/>
                  </p:nvGrpSpPr>
                  <p:grpSpPr bwMode="auto">
                    <a:xfrm>
                      <a:off x="2631" y="2610"/>
                      <a:ext cx="12" cy="18"/>
                      <a:chOff x="2631" y="2610"/>
                      <a:chExt cx="12" cy="18"/>
                    </a:xfrm>
                  </p:grpSpPr>
                  <p:sp>
                    <p:nvSpPr>
                      <p:cNvPr id="262" name="Freeform 211"/>
                      <p:cNvSpPr>
                        <a:spLocks/>
                      </p:cNvSpPr>
                      <p:nvPr/>
                    </p:nvSpPr>
                    <p:spPr bwMode="auto">
                      <a:xfrm>
                        <a:off x="2631"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3" name="Freeform 212"/>
                      <p:cNvSpPr>
                        <a:spLocks/>
                      </p:cNvSpPr>
                      <p:nvPr/>
                    </p:nvSpPr>
                    <p:spPr bwMode="auto">
                      <a:xfrm>
                        <a:off x="2637"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325" name="Group 213"/>
                <p:cNvGrpSpPr>
                  <a:grpSpLocks/>
                </p:cNvGrpSpPr>
                <p:nvPr/>
              </p:nvGrpSpPr>
              <p:grpSpPr bwMode="auto">
                <a:xfrm>
                  <a:off x="2643" y="2610"/>
                  <a:ext cx="49" cy="18"/>
                  <a:chOff x="2643" y="2610"/>
                  <a:chExt cx="49" cy="18"/>
                </a:xfrm>
              </p:grpSpPr>
              <p:grpSp>
                <p:nvGrpSpPr>
                  <p:cNvPr id="52326" name="Group 214"/>
                  <p:cNvGrpSpPr>
                    <a:grpSpLocks/>
                  </p:cNvGrpSpPr>
                  <p:nvPr/>
                </p:nvGrpSpPr>
                <p:grpSpPr bwMode="auto">
                  <a:xfrm>
                    <a:off x="2643" y="2610"/>
                    <a:ext cx="33" cy="18"/>
                    <a:chOff x="2643" y="2610"/>
                    <a:chExt cx="33" cy="18"/>
                  </a:xfrm>
                </p:grpSpPr>
                <p:grpSp>
                  <p:nvGrpSpPr>
                    <p:cNvPr id="52334" name="Group 215"/>
                    <p:cNvGrpSpPr>
                      <a:grpSpLocks/>
                    </p:cNvGrpSpPr>
                    <p:nvPr/>
                  </p:nvGrpSpPr>
                  <p:grpSpPr bwMode="auto">
                    <a:xfrm>
                      <a:off x="2643" y="2610"/>
                      <a:ext cx="12" cy="18"/>
                      <a:chOff x="2643" y="2610"/>
                      <a:chExt cx="12" cy="18"/>
                    </a:xfrm>
                  </p:grpSpPr>
                  <p:sp>
                    <p:nvSpPr>
                      <p:cNvPr id="256" name="Freeform 216"/>
                      <p:cNvSpPr>
                        <a:spLocks/>
                      </p:cNvSpPr>
                      <p:nvPr/>
                    </p:nvSpPr>
                    <p:spPr bwMode="auto">
                      <a:xfrm>
                        <a:off x="2643"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7" name="Freeform 217"/>
                      <p:cNvSpPr>
                        <a:spLocks/>
                      </p:cNvSpPr>
                      <p:nvPr/>
                    </p:nvSpPr>
                    <p:spPr bwMode="auto">
                      <a:xfrm>
                        <a:off x="2649"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35" name="Group 218"/>
                    <p:cNvGrpSpPr>
                      <a:grpSpLocks/>
                    </p:cNvGrpSpPr>
                    <p:nvPr/>
                  </p:nvGrpSpPr>
                  <p:grpSpPr bwMode="auto">
                    <a:xfrm>
                      <a:off x="2655" y="2610"/>
                      <a:ext cx="21" cy="18"/>
                      <a:chOff x="2655" y="2610"/>
                      <a:chExt cx="21" cy="18"/>
                    </a:xfrm>
                  </p:grpSpPr>
                  <p:sp>
                    <p:nvSpPr>
                      <p:cNvPr id="254" name="Freeform 219"/>
                      <p:cNvSpPr>
                        <a:spLocks/>
                      </p:cNvSpPr>
                      <p:nvPr/>
                    </p:nvSpPr>
                    <p:spPr bwMode="auto">
                      <a:xfrm>
                        <a:off x="2655"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5" name="Freeform 220"/>
                      <p:cNvSpPr>
                        <a:spLocks/>
                      </p:cNvSpPr>
                      <p:nvPr/>
                    </p:nvSpPr>
                    <p:spPr bwMode="auto">
                      <a:xfrm>
                        <a:off x="2661"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2327" name="Group 221"/>
                  <p:cNvGrpSpPr>
                    <a:grpSpLocks/>
                  </p:cNvGrpSpPr>
                  <p:nvPr/>
                </p:nvGrpSpPr>
                <p:grpSpPr bwMode="auto">
                  <a:xfrm>
                    <a:off x="2667" y="2610"/>
                    <a:ext cx="25" cy="18"/>
                    <a:chOff x="2667" y="2610"/>
                    <a:chExt cx="25" cy="18"/>
                  </a:xfrm>
                </p:grpSpPr>
                <p:grpSp>
                  <p:nvGrpSpPr>
                    <p:cNvPr id="52328" name="Group 222"/>
                    <p:cNvGrpSpPr>
                      <a:grpSpLocks/>
                    </p:cNvGrpSpPr>
                    <p:nvPr/>
                  </p:nvGrpSpPr>
                  <p:grpSpPr bwMode="auto">
                    <a:xfrm>
                      <a:off x="2667" y="2610"/>
                      <a:ext cx="15" cy="18"/>
                      <a:chOff x="2667" y="2610"/>
                      <a:chExt cx="15" cy="18"/>
                    </a:xfrm>
                  </p:grpSpPr>
                  <p:sp>
                    <p:nvSpPr>
                      <p:cNvPr id="250" name="Freeform 223"/>
                      <p:cNvSpPr>
                        <a:spLocks/>
                      </p:cNvSpPr>
                      <p:nvPr/>
                    </p:nvSpPr>
                    <p:spPr bwMode="auto">
                      <a:xfrm>
                        <a:off x="2667"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1" name="Freeform 224"/>
                      <p:cNvSpPr>
                        <a:spLocks/>
                      </p:cNvSpPr>
                      <p:nvPr/>
                    </p:nvSpPr>
                    <p:spPr bwMode="auto">
                      <a:xfrm>
                        <a:off x="2669" y="2610"/>
                        <a:ext cx="11"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329" name="Group 225"/>
                    <p:cNvGrpSpPr>
                      <a:grpSpLocks/>
                    </p:cNvGrpSpPr>
                    <p:nvPr/>
                  </p:nvGrpSpPr>
                  <p:grpSpPr bwMode="auto">
                    <a:xfrm>
                      <a:off x="2680" y="2610"/>
                      <a:ext cx="12" cy="18"/>
                      <a:chOff x="2680" y="2610"/>
                      <a:chExt cx="12" cy="18"/>
                    </a:xfrm>
                  </p:grpSpPr>
                  <p:sp>
                    <p:nvSpPr>
                      <p:cNvPr id="248" name="Freeform 226"/>
                      <p:cNvSpPr>
                        <a:spLocks/>
                      </p:cNvSpPr>
                      <p:nvPr/>
                    </p:nvSpPr>
                    <p:spPr bwMode="auto">
                      <a:xfrm>
                        <a:off x="2680"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49" name="Freeform 227"/>
                      <p:cNvSpPr>
                        <a:spLocks/>
                      </p:cNvSpPr>
                      <p:nvPr/>
                    </p:nvSpPr>
                    <p:spPr bwMode="auto">
                      <a:xfrm>
                        <a:off x="2686"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sp>
            <p:nvSpPr>
              <p:cNvPr id="241" name="Freeform 228"/>
              <p:cNvSpPr>
                <a:spLocks/>
              </p:cNvSpPr>
              <p:nvPr/>
            </p:nvSpPr>
            <p:spPr bwMode="auto">
              <a:xfrm>
                <a:off x="2591" y="2591"/>
                <a:ext cx="517" cy="19"/>
              </a:xfrm>
              <a:custGeom>
                <a:avLst/>
                <a:gdLst/>
                <a:ahLst/>
                <a:cxnLst>
                  <a:cxn ang="0">
                    <a:pos x="0" y="13"/>
                  </a:cxn>
                  <a:cxn ang="0">
                    <a:pos x="227" y="13"/>
                  </a:cxn>
                  <a:cxn ang="0">
                    <a:pos x="227" y="0"/>
                  </a:cxn>
                  <a:cxn ang="0">
                    <a:pos x="262" y="0"/>
                  </a:cxn>
                  <a:cxn ang="0">
                    <a:pos x="262" y="18"/>
                  </a:cxn>
                  <a:cxn ang="0">
                    <a:pos x="516" y="18"/>
                  </a:cxn>
                </a:cxnLst>
                <a:rect l="0" t="0" r="r" b="b"/>
                <a:pathLst>
                  <a:path w="517" h="19">
                    <a:moveTo>
                      <a:pt x="0" y="13"/>
                    </a:moveTo>
                    <a:lnTo>
                      <a:pt x="227" y="13"/>
                    </a:lnTo>
                    <a:lnTo>
                      <a:pt x="227" y="0"/>
                    </a:lnTo>
                    <a:lnTo>
                      <a:pt x="262" y="0"/>
                    </a:lnTo>
                    <a:lnTo>
                      <a:pt x="262" y="18"/>
                    </a:lnTo>
                    <a:lnTo>
                      <a:pt x="516" y="18"/>
                    </a:lnTo>
                  </a:path>
                </a:pathLst>
              </a:custGeom>
              <a:no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68" name="Group 229"/>
            <p:cNvGrpSpPr>
              <a:grpSpLocks/>
            </p:cNvGrpSpPr>
            <p:nvPr/>
          </p:nvGrpSpPr>
          <p:grpSpPr bwMode="auto">
            <a:xfrm>
              <a:off x="2647" y="2594"/>
              <a:ext cx="872" cy="159"/>
              <a:chOff x="2410" y="2713"/>
              <a:chExt cx="858" cy="147"/>
            </a:xfrm>
          </p:grpSpPr>
          <p:grpSp>
            <p:nvGrpSpPr>
              <p:cNvPr id="52280" name="Group 230"/>
              <p:cNvGrpSpPr>
                <a:grpSpLocks/>
              </p:cNvGrpSpPr>
              <p:nvPr/>
            </p:nvGrpSpPr>
            <p:grpSpPr bwMode="auto">
              <a:xfrm>
                <a:off x="2410" y="2713"/>
                <a:ext cx="858" cy="147"/>
                <a:chOff x="2410" y="2713"/>
                <a:chExt cx="858" cy="147"/>
              </a:xfrm>
            </p:grpSpPr>
            <p:sp>
              <p:nvSpPr>
                <p:cNvPr id="234" name="Rectangle 231"/>
                <p:cNvSpPr>
                  <a:spLocks noChangeArrowheads="1"/>
                </p:cNvSpPr>
                <p:nvPr/>
              </p:nvSpPr>
              <p:spPr bwMode="auto">
                <a:xfrm>
                  <a:off x="2414" y="2842"/>
                  <a:ext cx="842" cy="18"/>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35" name="Freeform 232"/>
                <p:cNvSpPr>
                  <a:spLocks/>
                </p:cNvSpPr>
                <p:nvPr/>
              </p:nvSpPr>
              <p:spPr bwMode="auto">
                <a:xfrm>
                  <a:off x="2410" y="2713"/>
                  <a:ext cx="858" cy="128"/>
                </a:xfrm>
                <a:custGeom>
                  <a:avLst/>
                  <a:gdLst/>
                  <a:ahLst/>
                  <a:cxnLst>
                    <a:cxn ang="0">
                      <a:pos x="0" y="127"/>
                    </a:cxn>
                    <a:cxn ang="0">
                      <a:pos x="857" y="127"/>
                    </a:cxn>
                    <a:cxn ang="0">
                      <a:pos x="807" y="1"/>
                    </a:cxn>
                    <a:cxn ang="0">
                      <a:pos x="62" y="0"/>
                    </a:cxn>
                    <a:cxn ang="0">
                      <a:pos x="0" y="127"/>
                    </a:cxn>
                  </a:cxnLst>
                  <a:rect l="0" t="0" r="r" b="b"/>
                  <a:pathLst>
                    <a:path w="858" h="128">
                      <a:moveTo>
                        <a:pt x="0" y="127"/>
                      </a:moveTo>
                      <a:lnTo>
                        <a:pt x="857" y="127"/>
                      </a:lnTo>
                      <a:lnTo>
                        <a:pt x="807" y="1"/>
                      </a:lnTo>
                      <a:lnTo>
                        <a:pt x="62" y="0"/>
                      </a:lnTo>
                      <a:lnTo>
                        <a:pt x="0" y="127"/>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6" name="Freeform 233"/>
                <p:cNvSpPr>
                  <a:spLocks/>
                </p:cNvSpPr>
                <p:nvPr/>
              </p:nvSpPr>
              <p:spPr bwMode="auto">
                <a:xfrm>
                  <a:off x="2435" y="2727"/>
                  <a:ext cx="817" cy="99"/>
                </a:xfrm>
                <a:custGeom>
                  <a:avLst/>
                  <a:gdLst/>
                  <a:ahLst/>
                  <a:cxnLst>
                    <a:cxn ang="0">
                      <a:pos x="46" y="0"/>
                    </a:cxn>
                    <a:cxn ang="0">
                      <a:pos x="0" y="98"/>
                    </a:cxn>
                    <a:cxn ang="0">
                      <a:pos x="803" y="98"/>
                    </a:cxn>
                    <a:cxn ang="0">
                      <a:pos x="766" y="0"/>
                    </a:cxn>
                  </a:cxnLst>
                  <a:rect l="0" t="0" r="r" b="b"/>
                  <a:pathLst>
                    <a:path w="804" h="99">
                      <a:moveTo>
                        <a:pt x="46" y="0"/>
                      </a:moveTo>
                      <a:lnTo>
                        <a:pt x="0" y="98"/>
                      </a:lnTo>
                      <a:lnTo>
                        <a:pt x="803" y="98"/>
                      </a:lnTo>
                      <a:lnTo>
                        <a:pt x="766" y="0"/>
                      </a:lnTo>
                    </a:path>
                  </a:pathLst>
                </a:custGeom>
                <a:no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1" name="Group 234"/>
              <p:cNvGrpSpPr>
                <a:grpSpLocks/>
              </p:cNvGrpSpPr>
              <p:nvPr/>
            </p:nvGrpSpPr>
            <p:grpSpPr bwMode="auto">
              <a:xfrm>
                <a:off x="2505" y="2725"/>
                <a:ext cx="675" cy="29"/>
                <a:chOff x="2505" y="2725"/>
                <a:chExt cx="675" cy="29"/>
              </a:xfrm>
            </p:grpSpPr>
            <p:sp>
              <p:nvSpPr>
                <p:cNvPr id="228" name="Freeform 235"/>
                <p:cNvSpPr>
                  <a:spLocks/>
                </p:cNvSpPr>
                <p:nvPr/>
              </p:nvSpPr>
              <p:spPr bwMode="auto">
                <a:xfrm>
                  <a:off x="2505" y="2725"/>
                  <a:ext cx="27" cy="18"/>
                </a:xfrm>
                <a:custGeom>
                  <a:avLst/>
                  <a:gdLst/>
                  <a:ahLst/>
                  <a:cxnLst>
                    <a:cxn ang="0">
                      <a:pos x="7" y="0"/>
                    </a:cxn>
                    <a:cxn ang="0">
                      <a:pos x="26" y="0"/>
                    </a:cxn>
                    <a:cxn ang="0">
                      <a:pos x="20" y="18"/>
                    </a:cxn>
                    <a:cxn ang="0">
                      <a:pos x="0" y="18"/>
                    </a:cxn>
                    <a:cxn ang="0">
                      <a:pos x="7" y="0"/>
                    </a:cxn>
                  </a:cxnLst>
                  <a:rect l="0" t="0" r="r" b="b"/>
                  <a:pathLst>
                    <a:path w="27" h="19">
                      <a:moveTo>
                        <a:pt x="7" y="0"/>
                      </a:moveTo>
                      <a:lnTo>
                        <a:pt x="26" y="0"/>
                      </a:lnTo>
                      <a:lnTo>
                        <a:pt x="20" y="18"/>
                      </a:lnTo>
                      <a:lnTo>
                        <a:pt x="0" y="18"/>
                      </a:lnTo>
                      <a:lnTo>
                        <a:pt x="7"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9" name="Freeform 236"/>
                <p:cNvSpPr>
                  <a:spLocks/>
                </p:cNvSpPr>
                <p:nvPr/>
              </p:nvSpPr>
              <p:spPr bwMode="auto">
                <a:xfrm>
                  <a:off x="2570" y="2725"/>
                  <a:ext cx="107" cy="18"/>
                </a:xfrm>
                <a:custGeom>
                  <a:avLst/>
                  <a:gdLst/>
                  <a:ahLst/>
                  <a:cxnLst>
                    <a:cxn ang="0">
                      <a:pos x="5" y="0"/>
                    </a:cxn>
                    <a:cxn ang="0">
                      <a:pos x="106" y="0"/>
                    </a:cxn>
                    <a:cxn ang="0">
                      <a:pos x="102" y="17"/>
                    </a:cxn>
                    <a:cxn ang="0">
                      <a:pos x="0" y="17"/>
                    </a:cxn>
                    <a:cxn ang="0">
                      <a:pos x="5" y="0"/>
                    </a:cxn>
                  </a:cxnLst>
                  <a:rect l="0" t="0" r="r" b="b"/>
                  <a:pathLst>
                    <a:path w="107" h="18">
                      <a:moveTo>
                        <a:pt x="5" y="0"/>
                      </a:moveTo>
                      <a:lnTo>
                        <a:pt x="106" y="0"/>
                      </a:lnTo>
                      <a:lnTo>
                        <a:pt x="102" y="17"/>
                      </a:lnTo>
                      <a:lnTo>
                        <a:pt x="0" y="17"/>
                      </a:lnTo>
                      <a:lnTo>
                        <a:pt x="5"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0" name="Freeform 237"/>
                <p:cNvSpPr>
                  <a:spLocks/>
                </p:cNvSpPr>
                <p:nvPr/>
              </p:nvSpPr>
              <p:spPr bwMode="auto">
                <a:xfrm>
                  <a:off x="2707" y="2725"/>
                  <a:ext cx="102" cy="18"/>
                </a:xfrm>
                <a:custGeom>
                  <a:avLst/>
                  <a:gdLst/>
                  <a:ahLst/>
                  <a:cxnLst>
                    <a:cxn ang="0">
                      <a:pos x="3" y="0"/>
                    </a:cxn>
                    <a:cxn ang="0">
                      <a:pos x="101" y="0"/>
                    </a:cxn>
                    <a:cxn ang="0">
                      <a:pos x="100" y="18"/>
                    </a:cxn>
                    <a:cxn ang="0">
                      <a:pos x="0" y="18"/>
                    </a:cxn>
                    <a:cxn ang="0">
                      <a:pos x="3" y="0"/>
                    </a:cxn>
                  </a:cxnLst>
                  <a:rect l="0" t="0" r="r" b="b"/>
                  <a:pathLst>
                    <a:path w="102" h="19">
                      <a:moveTo>
                        <a:pt x="3" y="0"/>
                      </a:moveTo>
                      <a:lnTo>
                        <a:pt x="101" y="0"/>
                      </a:lnTo>
                      <a:lnTo>
                        <a:pt x="100" y="18"/>
                      </a:lnTo>
                      <a:lnTo>
                        <a:pt x="0" y="18"/>
                      </a:lnTo>
                      <a:lnTo>
                        <a:pt x="3"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1" name="Freeform 238"/>
                <p:cNvSpPr>
                  <a:spLocks/>
                </p:cNvSpPr>
                <p:nvPr/>
              </p:nvSpPr>
              <p:spPr bwMode="auto">
                <a:xfrm>
                  <a:off x="2828" y="2725"/>
                  <a:ext cx="105" cy="18"/>
                </a:xfrm>
                <a:custGeom>
                  <a:avLst/>
                  <a:gdLst/>
                  <a:ahLst/>
                  <a:cxnLst>
                    <a:cxn ang="0">
                      <a:pos x="1" y="0"/>
                    </a:cxn>
                    <a:cxn ang="0">
                      <a:pos x="104" y="0"/>
                    </a:cxn>
                    <a:cxn ang="0">
                      <a:pos x="104" y="18"/>
                    </a:cxn>
                    <a:cxn ang="0">
                      <a:pos x="0" y="18"/>
                    </a:cxn>
                    <a:cxn ang="0">
                      <a:pos x="1" y="0"/>
                    </a:cxn>
                  </a:cxnLst>
                  <a:rect l="0" t="0" r="r" b="b"/>
                  <a:pathLst>
                    <a:path w="105" h="19">
                      <a:moveTo>
                        <a:pt x="1" y="0"/>
                      </a:moveTo>
                      <a:lnTo>
                        <a:pt x="104" y="0"/>
                      </a:lnTo>
                      <a:lnTo>
                        <a:pt x="104" y="18"/>
                      </a:lnTo>
                      <a:lnTo>
                        <a:pt x="0" y="18"/>
                      </a:lnTo>
                      <a:lnTo>
                        <a:pt x="1"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2" name="Freeform 239"/>
                <p:cNvSpPr>
                  <a:spLocks/>
                </p:cNvSpPr>
                <p:nvPr/>
              </p:nvSpPr>
              <p:spPr bwMode="auto">
                <a:xfrm>
                  <a:off x="2954" y="2725"/>
                  <a:ext cx="92" cy="18"/>
                </a:xfrm>
                <a:custGeom>
                  <a:avLst/>
                  <a:gdLst/>
                  <a:ahLst/>
                  <a:cxnLst>
                    <a:cxn ang="0">
                      <a:pos x="0" y="0"/>
                    </a:cxn>
                    <a:cxn ang="0">
                      <a:pos x="89" y="0"/>
                    </a:cxn>
                    <a:cxn ang="0">
                      <a:pos x="91" y="20"/>
                    </a:cxn>
                    <a:cxn ang="0">
                      <a:pos x="0" y="20"/>
                    </a:cxn>
                    <a:cxn ang="0">
                      <a:pos x="0" y="0"/>
                    </a:cxn>
                  </a:cxnLst>
                  <a:rect l="0" t="0" r="r" b="b"/>
                  <a:pathLst>
                    <a:path w="92" h="21">
                      <a:moveTo>
                        <a:pt x="0" y="0"/>
                      </a:moveTo>
                      <a:lnTo>
                        <a:pt x="89" y="0"/>
                      </a:lnTo>
                      <a:lnTo>
                        <a:pt x="91" y="20"/>
                      </a:lnTo>
                      <a:lnTo>
                        <a:pt x="0" y="2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3" name="Freeform 240"/>
                <p:cNvSpPr>
                  <a:spLocks/>
                </p:cNvSpPr>
                <p:nvPr/>
              </p:nvSpPr>
              <p:spPr bwMode="auto">
                <a:xfrm>
                  <a:off x="3067" y="2736"/>
                  <a:ext cx="113" cy="18"/>
                </a:xfrm>
                <a:custGeom>
                  <a:avLst/>
                  <a:gdLst/>
                  <a:ahLst/>
                  <a:cxnLst>
                    <a:cxn ang="0">
                      <a:pos x="0" y="0"/>
                    </a:cxn>
                    <a:cxn ang="0">
                      <a:pos x="102" y="0"/>
                    </a:cxn>
                    <a:cxn ang="0">
                      <a:pos x="112" y="17"/>
                    </a:cxn>
                    <a:cxn ang="0">
                      <a:pos x="4" y="17"/>
                    </a:cxn>
                    <a:cxn ang="0">
                      <a:pos x="0" y="0"/>
                    </a:cxn>
                  </a:cxnLst>
                  <a:rect l="0" t="0" r="r" b="b"/>
                  <a:pathLst>
                    <a:path w="113" h="18">
                      <a:moveTo>
                        <a:pt x="0" y="0"/>
                      </a:moveTo>
                      <a:lnTo>
                        <a:pt x="102" y="0"/>
                      </a:lnTo>
                      <a:lnTo>
                        <a:pt x="112" y="17"/>
                      </a:lnTo>
                      <a:lnTo>
                        <a:pt x="4" y="17"/>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2" name="Group 241"/>
              <p:cNvGrpSpPr>
                <a:grpSpLocks/>
              </p:cNvGrpSpPr>
              <p:nvPr/>
            </p:nvGrpSpPr>
            <p:grpSpPr bwMode="auto">
              <a:xfrm>
                <a:off x="2483" y="2758"/>
                <a:ext cx="707" cy="52"/>
                <a:chOff x="2483" y="2758"/>
                <a:chExt cx="707" cy="52"/>
              </a:xfrm>
            </p:grpSpPr>
            <p:grpSp>
              <p:nvGrpSpPr>
                <p:cNvPr id="52283" name="Group 242"/>
                <p:cNvGrpSpPr>
                  <a:grpSpLocks/>
                </p:cNvGrpSpPr>
                <p:nvPr/>
              </p:nvGrpSpPr>
              <p:grpSpPr bwMode="auto">
                <a:xfrm>
                  <a:off x="2544" y="2761"/>
                  <a:ext cx="350" cy="44"/>
                  <a:chOff x="2544" y="2761"/>
                  <a:chExt cx="350" cy="44"/>
                </a:xfrm>
              </p:grpSpPr>
              <p:sp>
                <p:nvSpPr>
                  <p:cNvPr id="224" name="Line 243"/>
                  <p:cNvSpPr>
                    <a:spLocks noChangeShapeType="1"/>
                  </p:cNvSpPr>
                  <p:nvPr/>
                </p:nvSpPr>
                <p:spPr bwMode="auto">
                  <a:xfrm>
                    <a:off x="2544" y="2761"/>
                    <a:ext cx="33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5" name="Line 244"/>
                  <p:cNvSpPr>
                    <a:spLocks noChangeShapeType="1"/>
                  </p:cNvSpPr>
                  <p:nvPr/>
                </p:nvSpPr>
                <p:spPr bwMode="auto">
                  <a:xfrm>
                    <a:off x="2557" y="2776"/>
                    <a:ext cx="33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6" name="Line 245"/>
                  <p:cNvSpPr>
                    <a:spLocks noChangeShapeType="1"/>
                  </p:cNvSpPr>
                  <p:nvPr/>
                </p:nvSpPr>
                <p:spPr bwMode="auto">
                  <a:xfrm>
                    <a:off x="2561" y="2793"/>
                    <a:ext cx="28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7" name="Line 246"/>
                  <p:cNvSpPr>
                    <a:spLocks noChangeShapeType="1"/>
                  </p:cNvSpPr>
                  <p:nvPr/>
                </p:nvSpPr>
                <p:spPr bwMode="auto">
                  <a:xfrm>
                    <a:off x="2563" y="2805"/>
                    <a:ext cx="3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4" name="Group 247"/>
                <p:cNvGrpSpPr>
                  <a:grpSpLocks/>
                </p:cNvGrpSpPr>
                <p:nvPr/>
              </p:nvGrpSpPr>
              <p:grpSpPr bwMode="auto">
                <a:xfrm>
                  <a:off x="2483" y="2768"/>
                  <a:ext cx="50" cy="28"/>
                  <a:chOff x="2483" y="2768"/>
                  <a:chExt cx="50" cy="28"/>
                </a:xfrm>
              </p:grpSpPr>
              <p:sp>
                <p:nvSpPr>
                  <p:cNvPr id="221" name="Line 248"/>
                  <p:cNvSpPr>
                    <a:spLocks noChangeShapeType="1"/>
                  </p:cNvSpPr>
                  <p:nvPr/>
                </p:nvSpPr>
                <p:spPr bwMode="auto">
                  <a:xfrm>
                    <a:off x="2497" y="2768"/>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2" name="Line 249"/>
                  <p:cNvSpPr>
                    <a:spLocks noChangeShapeType="1"/>
                  </p:cNvSpPr>
                  <p:nvPr/>
                </p:nvSpPr>
                <p:spPr bwMode="auto">
                  <a:xfrm>
                    <a:off x="2492" y="2782"/>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3" name="Line 250"/>
                  <p:cNvSpPr>
                    <a:spLocks noChangeShapeType="1"/>
                  </p:cNvSpPr>
                  <p:nvPr/>
                </p:nvSpPr>
                <p:spPr bwMode="auto">
                  <a:xfrm>
                    <a:off x="2483" y="2796"/>
                    <a:ext cx="50"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5" name="Group 251"/>
                <p:cNvGrpSpPr>
                  <a:grpSpLocks/>
                </p:cNvGrpSpPr>
                <p:nvPr/>
              </p:nvGrpSpPr>
              <p:grpSpPr bwMode="auto">
                <a:xfrm>
                  <a:off x="2619" y="2758"/>
                  <a:ext cx="316" cy="48"/>
                  <a:chOff x="2619" y="2758"/>
                  <a:chExt cx="316" cy="48"/>
                </a:xfrm>
              </p:grpSpPr>
              <p:sp>
                <p:nvSpPr>
                  <p:cNvPr id="215" name="Line 252"/>
                  <p:cNvSpPr>
                    <a:spLocks noChangeShapeType="1"/>
                  </p:cNvSpPr>
                  <p:nvPr/>
                </p:nvSpPr>
                <p:spPr bwMode="auto">
                  <a:xfrm>
                    <a:off x="2619" y="2805"/>
                    <a:ext cx="20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6" name="Line 253"/>
                  <p:cNvSpPr>
                    <a:spLocks noChangeShapeType="1"/>
                  </p:cNvSpPr>
                  <p:nvPr/>
                </p:nvSpPr>
                <p:spPr bwMode="auto">
                  <a:xfrm>
                    <a:off x="2892" y="2758"/>
                    <a:ext cx="38"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7" name="Line 254"/>
                  <p:cNvSpPr>
                    <a:spLocks noChangeShapeType="1"/>
                  </p:cNvSpPr>
                  <p:nvPr/>
                </p:nvSpPr>
                <p:spPr bwMode="auto">
                  <a:xfrm>
                    <a:off x="2904" y="2780"/>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8" name="Line 255"/>
                  <p:cNvSpPr>
                    <a:spLocks noChangeShapeType="1"/>
                  </p:cNvSpPr>
                  <p:nvPr/>
                </p:nvSpPr>
                <p:spPr bwMode="auto">
                  <a:xfrm>
                    <a:off x="2878" y="2793"/>
                    <a:ext cx="5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9" name="Line 256"/>
                  <p:cNvSpPr>
                    <a:spLocks noChangeShapeType="1"/>
                  </p:cNvSpPr>
                  <p:nvPr/>
                </p:nvSpPr>
                <p:spPr bwMode="auto">
                  <a:xfrm>
                    <a:off x="2828" y="2805"/>
                    <a:ext cx="23"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0" name="Line 257"/>
                  <p:cNvSpPr>
                    <a:spLocks noChangeShapeType="1"/>
                  </p:cNvSpPr>
                  <p:nvPr/>
                </p:nvSpPr>
                <p:spPr bwMode="auto">
                  <a:xfrm>
                    <a:off x="2870" y="2806"/>
                    <a:ext cx="6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6" name="Group 258"/>
                <p:cNvGrpSpPr>
                  <a:grpSpLocks/>
                </p:cNvGrpSpPr>
                <p:nvPr/>
              </p:nvGrpSpPr>
              <p:grpSpPr bwMode="auto">
                <a:xfrm>
                  <a:off x="2957" y="2768"/>
                  <a:ext cx="100" cy="39"/>
                  <a:chOff x="2957" y="2768"/>
                  <a:chExt cx="100" cy="39"/>
                </a:xfrm>
              </p:grpSpPr>
              <p:sp>
                <p:nvSpPr>
                  <p:cNvPr id="212" name="Line 259"/>
                  <p:cNvSpPr>
                    <a:spLocks noChangeShapeType="1"/>
                  </p:cNvSpPr>
                  <p:nvPr/>
                </p:nvSpPr>
                <p:spPr bwMode="auto">
                  <a:xfrm>
                    <a:off x="2957" y="2768"/>
                    <a:ext cx="9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3" name="Line 260"/>
                  <p:cNvSpPr>
                    <a:spLocks noChangeShapeType="1"/>
                  </p:cNvSpPr>
                  <p:nvPr/>
                </p:nvSpPr>
                <p:spPr bwMode="auto">
                  <a:xfrm>
                    <a:off x="2970" y="2785"/>
                    <a:ext cx="88"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4" name="Line 261"/>
                  <p:cNvSpPr>
                    <a:spLocks noChangeShapeType="1"/>
                  </p:cNvSpPr>
                  <p:nvPr/>
                </p:nvSpPr>
                <p:spPr bwMode="auto">
                  <a:xfrm>
                    <a:off x="2971" y="2807"/>
                    <a:ext cx="9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87" name="Group 262"/>
                <p:cNvGrpSpPr>
                  <a:grpSpLocks/>
                </p:cNvGrpSpPr>
                <p:nvPr/>
              </p:nvGrpSpPr>
              <p:grpSpPr bwMode="auto">
                <a:xfrm>
                  <a:off x="3073" y="2768"/>
                  <a:ext cx="117" cy="42"/>
                  <a:chOff x="3073" y="2768"/>
                  <a:chExt cx="117" cy="42"/>
                </a:xfrm>
              </p:grpSpPr>
              <p:sp>
                <p:nvSpPr>
                  <p:cNvPr id="206" name="Line 263"/>
                  <p:cNvSpPr>
                    <a:spLocks noChangeShapeType="1"/>
                  </p:cNvSpPr>
                  <p:nvPr/>
                </p:nvSpPr>
                <p:spPr bwMode="auto">
                  <a:xfrm>
                    <a:off x="3082" y="2768"/>
                    <a:ext cx="9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7" name="Line 264"/>
                  <p:cNvSpPr>
                    <a:spLocks noChangeShapeType="1"/>
                  </p:cNvSpPr>
                  <p:nvPr/>
                </p:nvSpPr>
                <p:spPr bwMode="auto">
                  <a:xfrm>
                    <a:off x="3073" y="2783"/>
                    <a:ext cx="6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8" name="Line 265"/>
                  <p:cNvSpPr>
                    <a:spLocks noChangeShapeType="1"/>
                  </p:cNvSpPr>
                  <p:nvPr/>
                </p:nvSpPr>
                <p:spPr bwMode="auto">
                  <a:xfrm>
                    <a:off x="3082" y="2796"/>
                    <a:ext cx="60"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9" name="Line 266"/>
                  <p:cNvSpPr>
                    <a:spLocks noChangeShapeType="1"/>
                  </p:cNvSpPr>
                  <p:nvPr/>
                </p:nvSpPr>
                <p:spPr bwMode="auto">
                  <a:xfrm>
                    <a:off x="3080" y="2810"/>
                    <a:ext cx="76"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0" name="Line 267"/>
                  <p:cNvSpPr>
                    <a:spLocks noChangeShapeType="1"/>
                  </p:cNvSpPr>
                  <p:nvPr/>
                </p:nvSpPr>
                <p:spPr bwMode="auto">
                  <a:xfrm>
                    <a:off x="3175" y="2784"/>
                    <a:ext cx="16"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1" name="Line 268"/>
                  <p:cNvSpPr>
                    <a:spLocks noChangeShapeType="1"/>
                  </p:cNvSpPr>
                  <p:nvPr/>
                </p:nvSpPr>
                <p:spPr bwMode="auto">
                  <a:xfrm>
                    <a:off x="3176" y="2805"/>
                    <a:ext cx="14"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2269" name="Group 269"/>
            <p:cNvGrpSpPr>
              <a:grpSpLocks/>
            </p:cNvGrpSpPr>
            <p:nvPr/>
          </p:nvGrpSpPr>
          <p:grpSpPr bwMode="auto">
            <a:xfrm>
              <a:off x="2903" y="2249"/>
              <a:ext cx="380" cy="98"/>
              <a:chOff x="2662" y="2394"/>
              <a:chExt cx="374" cy="90"/>
            </a:xfrm>
          </p:grpSpPr>
          <p:grpSp>
            <p:nvGrpSpPr>
              <p:cNvPr id="52276" name="Group 270"/>
              <p:cNvGrpSpPr>
                <a:grpSpLocks/>
              </p:cNvGrpSpPr>
              <p:nvPr/>
            </p:nvGrpSpPr>
            <p:grpSpPr bwMode="auto">
              <a:xfrm>
                <a:off x="2662" y="2425"/>
                <a:ext cx="374" cy="59"/>
                <a:chOff x="2662" y="2425"/>
                <a:chExt cx="374" cy="59"/>
              </a:xfrm>
            </p:grpSpPr>
            <p:sp>
              <p:nvSpPr>
                <p:cNvPr id="196" name="Freeform 271"/>
                <p:cNvSpPr>
                  <a:spLocks/>
                </p:cNvSpPr>
                <p:nvPr/>
              </p:nvSpPr>
              <p:spPr bwMode="auto">
                <a:xfrm>
                  <a:off x="2662" y="2425"/>
                  <a:ext cx="374" cy="37"/>
                </a:xfrm>
                <a:custGeom>
                  <a:avLst/>
                  <a:gdLst/>
                  <a:ahLst/>
                  <a:cxnLst>
                    <a:cxn ang="0">
                      <a:pos x="0" y="36"/>
                    </a:cxn>
                    <a:cxn ang="0">
                      <a:pos x="373" y="36"/>
                    </a:cxn>
                    <a:cxn ang="0">
                      <a:pos x="351" y="0"/>
                    </a:cxn>
                    <a:cxn ang="0">
                      <a:pos x="23" y="0"/>
                    </a:cxn>
                    <a:cxn ang="0">
                      <a:pos x="0" y="36"/>
                    </a:cxn>
                  </a:cxnLst>
                  <a:rect l="0" t="0" r="r" b="b"/>
                  <a:pathLst>
                    <a:path w="374" h="37">
                      <a:moveTo>
                        <a:pt x="0" y="36"/>
                      </a:moveTo>
                      <a:lnTo>
                        <a:pt x="373" y="36"/>
                      </a:lnTo>
                      <a:lnTo>
                        <a:pt x="351" y="0"/>
                      </a:lnTo>
                      <a:lnTo>
                        <a:pt x="23" y="0"/>
                      </a:lnTo>
                      <a:lnTo>
                        <a:pt x="0" y="36"/>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97" name="Rectangle 272"/>
                <p:cNvSpPr>
                  <a:spLocks noChangeArrowheads="1"/>
                </p:cNvSpPr>
                <p:nvPr/>
              </p:nvSpPr>
              <p:spPr bwMode="auto">
                <a:xfrm>
                  <a:off x="2665" y="2463"/>
                  <a:ext cx="359" cy="2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195" name="Freeform 273"/>
              <p:cNvSpPr>
                <a:spLocks/>
              </p:cNvSpPr>
              <p:nvPr/>
            </p:nvSpPr>
            <p:spPr bwMode="auto">
              <a:xfrm>
                <a:off x="2749" y="2394"/>
                <a:ext cx="212" cy="67"/>
              </a:xfrm>
              <a:custGeom>
                <a:avLst/>
                <a:gdLst/>
                <a:ahLst/>
                <a:cxnLst>
                  <a:cxn ang="0">
                    <a:pos x="0" y="37"/>
                  </a:cxn>
                  <a:cxn ang="0">
                    <a:pos x="0" y="0"/>
                  </a:cxn>
                  <a:cxn ang="0">
                    <a:pos x="198" y="0"/>
                  </a:cxn>
                  <a:cxn ang="0">
                    <a:pos x="198" y="38"/>
                  </a:cxn>
                  <a:cxn ang="0">
                    <a:pos x="197" y="42"/>
                  </a:cxn>
                  <a:cxn ang="0">
                    <a:pos x="195" y="44"/>
                  </a:cxn>
                  <a:cxn ang="0">
                    <a:pos x="191" y="47"/>
                  </a:cxn>
                  <a:cxn ang="0">
                    <a:pos x="187" y="50"/>
                  </a:cxn>
                  <a:cxn ang="0">
                    <a:pos x="181" y="53"/>
                  </a:cxn>
                  <a:cxn ang="0">
                    <a:pos x="176" y="55"/>
                  </a:cxn>
                  <a:cxn ang="0">
                    <a:pos x="170" y="57"/>
                  </a:cxn>
                  <a:cxn ang="0">
                    <a:pos x="162" y="59"/>
                  </a:cxn>
                  <a:cxn ang="0">
                    <a:pos x="156" y="60"/>
                  </a:cxn>
                  <a:cxn ang="0">
                    <a:pos x="145" y="63"/>
                  </a:cxn>
                  <a:cxn ang="0">
                    <a:pos x="137" y="63"/>
                  </a:cxn>
                  <a:cxn ang="0">
                    <a:pos x="128" y="65"/>
                  </a:cxn>
                  <a:cxn ang="0">
                    <a:pos x="118" y="65"/>
                  </a:cxn>
                  <a:cxn ang="0">
                    <a:pos x="108" y="66"/>
                  </a:cxn>
                  <a:cxn ang="0">
                    <a:pos x="93" y="66"/>
                  </a:cxn>
                  <a:cxn ang="0">
                    <a:pos x="81" y="65"/>
                  </a:cxn>
                  <a:cxn ang="0">
                    <a:pos x="69" y="65"/>
                  </a:cxn>
                  <a:cxn ang="0">
                    <a:pos x="57" y="63"/>
                  </a:cxn>
                  <a:cxn ang="0">
                    <a:pos x="49" y="62"/>
                  </a:cxn>
                  <a:cxn ang="0">
                    <a:pos x="41" y="60"/>
                  </a:cxn>
                  <a:cxn ang="0">
                    <a:pos x="32" y="58"/>
                  </a:cxn>
                  <a:cxn ang="0">
                    <a:pos x="25" y="56"/>
                  </a:cxn>
                  <a:cxn ang="0">
                    <a:pos x="18" y="54"/>
                  </a:cxn>
                  <a:cxn ang="0">
                    <a:pos x="12" y="51"/>
                  </a:cxn>
                  <a:cxn ang="0">
                    <a:pos x="8" y="48"/>
                  </a:cxn>
                  <a:cxn ang="0">
                    <a:pos x="5" y="46"/>
                  </a:cxn>
                  <a:cxn ang="0">
                    <a:pos x="2" y="43"/>
                  </a:cxn>
                  <a:cxn ang="0">
                    <a:pos x="1" y="41"/>
                  </a:cxn>
                  <a:cxn ang="0">
                    <a:pos x="0" y="37"/>
                  </a:cxn>
                </a:cxnLst>
                <a:rect l="0" t="0" r="r" b="b"/>
                <a:pathLst>
                  <a:path w="199" h="67">
                    <a:moveTo>
                      <a:pt x="0" y="37"/>
                    </a:moveTo>
                    <a:lnTo>
                      <a:pt x="0" y="0"/>
                    </a:lnTo>
                    <a:lnTo>
                      <a:pt x="198" y="0"/>
                    </a:lnTo>
                    <a:lnTo>
                      <a:pt x="198" y="38"/>
                    </a:lnTo>
                    <a:lnTo>
                      <a:pt x="197" y="42"/>
                    </a:lnTo>
                    <a:lnTo>
                      <a:pt x="195" y="44"/>
                    </a:lnTo>
                    <a:lnTo>
                      <a:pt x="191" y="47"/>
                    </a:lnTo>
                    <a:lnTo>
                      <a:pt x="187" y="50"/>
                    </a:lnTo>
                    <a:lnTo>
                      <a:pt x="181" y="53"/>
                    </a:lnTo>
                    <a:lnTo>
                      <a:pt x="176" y="55"/>
                    </a:lnTo>
                    <a:lnTo>
                      <a:pt x="170" y="57"/>
                    </a:lnTo>
                    <a:lnTo>
                      <a:pt x="162" y="59"/>
                    </a:lnTo>
                    <a:lnTo>
                      <a:pt x="156" y="60"/>
                    </a:lnTo>
                    <a:lnTo>
                      <a:pt x="145" y="63"/>
                    </a:lnTo>
                    <a:lnTo>
                      <a:pt x="137" y="63"/>
                    </a:lnTo>
                    <a:lnTo>
                      <a:pt x="128" y="65"/>
                    </a:lnTo>
                    <a:lnTo>
                      <a:pt x="118" y="65"/>
                    </a:lnTo>
                    <a:lnTo>
                      <a:pt x="108" y="66"/>
                    </a:lnTo>
                    <a:lnTo>
                      <a:pt x="93" y="66"/>
                    </a:lnTo>
                    <a:lnTo>
                      <a:pt x="81" y="65"/>
                    </a:lnTo>
                    <a:lnTo>
                      <a:pt x="69" y="65"/>
                    </a:lnTo>
                    <a:lnTo>
                      <a:pt x="57" y="63"/>
                    </a:lnTo>
                    <a:lnTo>
                      <a:pt x="49" y="62"/>
                    </a:lnTo>
                    <a:lnTo>
                      <a:pt x="41" y="60"/>
                    </a:lnTo>
                    <a:lnTo>
                      <a:pt x="32" y="58"/>
                    </a:lnTo>
                    <a:lnTo>
                      <a:pt x="25" y="56"/>
                    </a:lnTo>
                    <a:lnTo>
                      <a:pt x="18" y="54"/>
                    </a:lnTo>
                    <a:lnTo>
                      <a:pt x="12" y="51"/>
                    </a:lnTo>
                    <a:lnTo>
                      <a:pt x="8" y="48"/>
                    </a:lnTo>
                    <a:lnTo>
                      <a:pt x="5" y="46"/>
                    </a:lnTo>
                    <a:lnTo>
                      <a:pt x="2" y="43"/>
                    </a:lnTo>
                    <a:lnTo>
                      <a:pt x="1" y="41"/>
                    </a:lnTo>
                    <a:lnTo>
                      <a:pt x="0" y="37"/>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2270" name="Group 274"/>
            <p:cNvGrpSpPr>
              <a:grpSpLocks/>
            </p:cNvGrpSpPr>
            <p:nvPr/>
          </p:nvGrpSpPr>
          <p:grpSpPr bwMode="auto">
            <a:xfrm>
              <a:off x="2860" y="1787"/>
              <a:ext cx="457" cy="467"/>
              <a:chOff x="2620" y="1967"/>
              <a:chExt cx="449" cy="431"/>
            </a:xfrm>
          </p:grpSpPr>
          <p:grpSp>
            <p:nvGrpSpPr>
              <p:cNvPr id="52271" name="Group 275"/>
              <p:cNvGrpSpPr>
                <a:grpSpLocks/>
              </p:cNvGrpSpPr>
              <p:nvPr/>
            </p:nvGrpSpPr>
            <p:grpSpPr bwMode="auto">
              <a:xfrm>
                <a:off x="2620" y="1967"/>
                <a:ext cx="449" cy="431"/>
                <a:chOff x="2620" y="1967"/>
                <a:chExt cx="449" cy="431"/>
              </a:xfrm>
            </p:grpSpPr>
            <p:sp>
              <p:nvSpPr>
                <p:cNvPr id="191" name="AutoShape 276"/>
                <p:cNvSpPr>
                  <a:spLocks noChangeArrowheads="1"/>
                </p:cNvSpPr>
                <p:nvPr/>
              </p:nvSpPr>
              <p:spPr bwMode="auto">
                <a:xfrm>
                  <a:off x="2620" y="1967"/>
                  <a:ext cx="449" cy="431"/>
                </a:xfrm>
                <a:prstGeom prst="roundRect">
                  <a:avLst>
                    <a:gd name="adj" fmla="val 12296"/>
                  </a:avLst>
                </a:prstGeom>
                <a:solidFill>
                  <a:srgbClr val="C0C0C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192" name="AutoShape 277"/>
                <p:cNvSpPr>
                  <a:spLocks noChangeArrowheads="1"/>
                </p:cNvSpPr>
                <p:nvPr/>
              </p:nvSpPr>
              <p:spPr bwMode="auto">
                <a:xfrm>
                  <a:off x="2671" y="2015"/>
                  <a:ext cx="346" cy="333"/>
                </a:xfrm>
                <a:prstGeom prst="roundRect">
                  <a:avLst>
                    <a:gd name="adj" fmla="val 12315"/>
                  </a:avLst>
                </a:prstGeom>
                <a:solidFill>
                  <a:srgbClr val="80808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193" name="AutoShape 278"/>
                <p:cNvSpPr>
                  <a:spLocks noChangeArrowheads="1"/>
                </p:cNvSpPr>
                <p:nvPr/>
              </p:nvSpPr>
              <p:spPr bwMode="auto">
                <a:xfrm>
                  <a:off x="2691" y="2035"/>
                  <a:ext cx="309" cy="293"/>
                </a:xfrm>
                <a:prstGeom prst="roundRect">
                  <a:avLst>
                    <a:gd name="adj" fmla="val 12250"/>
                  </a:avLst>
                </a:prstGeom>
                <a:solidFill>
                  <a:srgbClr val="00800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190" name="Rectangle 279"/>
              <p:cNvSpPr>
                <a:spLocks noChangeArrowheads="1"/>
              </p:cNvSpPr>
              <p:nvPr/>
            </p:nvSpPr>
            <p:spPr bwMode="auto">
              <a:xfrm flipV="1">
                <a:off x="3006" y="2376"/>
                <a:ext cx="1" cy="9"/>
              </a:xfrm>
              <a:prstGeom prst="rect">
                <a:avLst/>
              </a:prstGeom>
              <a:solidFill>
                <a:srgbClr val="008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a:defRPr/>
            </a:pPr>
            <a:fld id="{0CB58776-E52B-43DD-8CE4-4BB57772390B}" type="slidenum">
              <a:rPr lang="zh-CN" altLang="en-US"/>
              <a:pPr>
                <a:defRPr/>
              </a:pPr>
              <a:t>22</a:t>
            </a:fld>
            <a:endParaRPr lang="en-US" altLang="zh-CN"/>
          </a:p>
        </p:txBody>
      </p:sp>
      <p:sp>
        <p:nvSpPr>
          <p:cNvPr id="53250" name="Rectangle 2"/>
          <p:cNvSpPr>
            <a:spLocks noGrp="1" noChangeArrowheads="1"/>
          </p:cNvSpPr>
          <p:nvPr>
            <p:ph type="title" idx="4294967295"/>
          </p:nvPr>
        </p:nvSpPr>
        <p:spPr/>
        <p:txBody>
          <a:bodyPr/>
          <a:lstStyle/>
          <a:p>
            <a:r>
              <a:rPr lang="zh-CN" altLang="en-US" sz="2800" b="1" smtClean="0">
                <a:ea typeface="华文仿宋" pitchFamily="2" charset="-122"/>
              </a:rPr>
              <a:t>总结美国区域卫生信息化的演变</a:t>
            </a:r>
            <a:endParaRPr lang="en-US" altLang="zh-CN" sz="2800" b="1" smtClean="0">
              <a:ea typeface="华文仿宋" pitchFamily="2" charset="-122"/>
            </a:endParaRPr>
          </a:p>
        </p:txBody>
      </p:sp>
      <p:sp>
        <p:nvSpPr>
          <p:cNvPr id="53251" name="Rectangle 3"/>
          <p:cNvSpPr>
            <a:spLocks noGrp="1" noChangeArrowheads="1"/>
          </p:cNvSpPr>
          <p:nvPr>
            <p:ph type="body" idx="4294967295"/>
          </p:nvPr>
        </p:nvSpPr>
        <p:spPr>
          <a:noFill/>
        </p:spPr>
        <p:txBody>
          <a:bodyPr/>
          <a:lstStyle/>
          <a:p>
            <a:pPr>
              <a:spcBef>
                <a:spcPct val="0"/>
              </a:spcBef>
              <a:spcAft>
                <a:spcPct val="100000"/>
              </a:spcAft>
              <a:buClr>
                <a:schemeClr val="bg2"/>
              </a:buClr>
            </a:pPr>
            <a:r>
              <a:rPr lang="zh-CN" altLang="en-US" sz="2000" dirty="0" smtClean="0">
                <a:effectLst/>
                <a:latin typeface="华文仿宋" pitchFamily="2" charset="-122"/>
                <a:ea typeface="华文仿宋" pitchFamily="2" charset="-122"/>
              </a:rPr>
              <a:t>社区卫生信息网（</a:t>
            </a:r>
            <a:r>
              <a:rPr lang="en-US" altLang="zh-CN" sz="2000" dirty="0" smtClean="0">
                <a:effectLst/>
                <a:latin typeface="华文仿宋" pitchFamily="2" charset="-122"/>
                <a:ea typeface="华文仿宋" pitchFamily="2" charset="-122"/>
                <a:cs typeface="Arial" charset="0"/>
              </a:rPr>
              <a:t>Community Health Information Networks, CHINs</a:t>
            </a:r>
            <a:r>
              <a:rPr lang="zh-CN" altLang="en-US" sz="2000" dirty="0" smtClean="0">
                <a:effectLst/>
                <a:latin typeface="华文仿宋" pitchFamily="2" charset="-122"/>
                <a:ea typeface="华文仿宋" pitchFamily="2" charset="-122"/>
              </a:rPr>
              <a:t>）从九十年代建设，是美国第一代的区域卫生信息网</a:t>
            </a:r>
            <a:endParaRPr lang="en-US" altLang="ko-KR" sz="2000" dirty="0" smtClean="0">
              <a:effectLst/>
              <a:latin typeface="华文仿宋" pitchFamily="2" charset="-122"/>
              <a:ea typeface="华文仿宋" pitchFamily="2" charset="-122"/>
            </a:endParaRPr>
          </a:p>
          <a:p>
            <a:pPr lvl="1">
              <a:spcBef>
                <a:spcPct val="0"/>
              </a:spcBef>
              <a:spcAft>
                <a:spcPct val="100000"/>
              </a:spcAft>
              <a:buFont typeface="Arial" charset="0"/>
              <a:buChar char="‒"/>
            </a:pPr>
            <a:r>
              <a:rPr lang="zh-CN" altLang="en-US" sz="2000" dirty="0" smtClean="0">
                <a:effectLst/>
                <a:latin typeface="华文仿宋" pitchFamily="2" charset="-122"/>
                <a:ea typeface="华文仿宋" pitchFamily="2" charset="-122"/>
              </a:rPr>
              <a:t>创建之初愿景宏大</a:t>
            </a:r>
            <a:r>
              <a:rPr lang="zh-CN" altLang="en-US" sz="2000" dirty="0" smtClean="0">
                <a:effectLst/>
                <a:latin typeface="华文仿宋" pitchFamily="2" charset="-122"/>
                <a:ea typeface="华文仿宋" pitchFamily="2" charset="-122"/>
              </a:rPr>
              <a:t>，希望</a:t>
            </a:r>
            <a:r>
              <a:rPr lang="zh-CN" altLang="en-US" sz="2000" dirty="0" smtClean="0"/>
              <a:t>在</a:t>
            </a:r>
            <a:r>
              <a:rPr lang="zh-CN" altLang="en-US" sz="2000" dirty="0" smtClean="0"/>
              <a:t>一个城市或一个州内的医疗卫生机构之间共享</a:t>
            </a:r>
            <a:r>
              <a:rPr lang="zh-CN" altLang="en-US" sz="2000" dirty="0" smtClean="0"/>
              <a:t>信息</a:t>
            </a:r>
            <a:endParaRPr lang="zh-CN" altLang="en-US" sz="2000" dirty="0" smtClean="0">
              <a:effectLst/>
              <a:latin typeface="华文仿宋" pitchFamily="2" charset="-122"/>
              <a:ea typeface="华文仿宋" pitchFamily="2" charset="-122"/>
            </a:endParaRPr>
          </a:p>
          <a:p>
            <a:pPr lvl="1">
              <a:spcBef>
                <a:spcPct val="0"/>
              </a:spcBef>
              <a:spcAft>
                <a:spcPct val="100000"/>
              </a:spcAft>
              <a:buFont typeface="Arial" charset="0"/>
              <a:buChar char="‒"/>
            </a:pPr>
            <a:r>
              <a:rPr lang="zh-CN" altLang="en-US" sz="2000" dirty="0" smtClean="0"/>
              <a:t>但是缺乏清晰</a:t>
            </a:r>
            <a:r>
              <a:rPr lang="zh-CN" altLang="en-US" sz="2000" dirty="0" smtClean="0"/>
              <a:t>的目标</a:t>
            </a:r>
            <a:endParaRPr lang="zh-CN" altLang="en-US" sz="2000" dirty="0" smtClean="0">
              <a:effectLst/>
              <a:latin typeface="华文仿宋" pitchFamily="2" charset="-122"/>
              <a:ea typeface="华文仿宋" pitchFamily="2" charset="-122"/>
            </a:endParaRPr>
          </a:p>
          <a:p>
            <a:pPr lvl="1">
              <a:spcBef>
                <a:spcPct val="0"/>
              </a:spcBef>
              <a:spcAft>
                <a:spcPct val="100000"/>
              </a:spcAft>
              <a:buFont typeface="Arial" charset="0"/>
              <a:buChar char="‒"/>
            </a:pPr>
            <a:r>
              <a:rPr lang="zh-CN" altLang="en-US" sz="2000" dirty="0" smtClean="0">
                <a:effectLst/>
                <a:latin typeface="华文仿宋" pitchFamily="2" charset="-122"/>
                <a:ea typeface="华文仿宋" pitchFamily="2" charset="-122"/>
              </a:rPr>
              <a:t>对潜在的</a:t>
            </a:r>
            <a:r>
              <a:rPr lang="zh-CN" altLang="en-US" sz="2000" dirty="0" smtClean="0">
                <a:effectLst/>
                <a:latin typeface="华文仿宋" pitchFamily="2" charset="-122"/>
                <a:ea typeface="华文仿宋" pitchFamily="2" charset="-122"/>
              </a:rPr>
              <a:t>参与者</a:t>
            </a:r>
            <a:r>
              <a:rPr lang="zh-CN" altLang="en-US" sz="2000" dirty="0" smtClean="0">
                <a:effectLst/>
                <a:latin typeface="华文仿宋" pitchFamily="2" charset="-122"/>
                <a:ea typeface="华文仿宋" pitchFamily="2" charset="-122"/>
              </a:rPr>
              <a:t>来说</a:t>
            </a:r>
            <a:r>
              <a:rPr lang="zh-CN" altLang="en-US" sz="2000" dirty="0" smtClean="0">
                <a:effectLst/>
                <a:latin typeface="华文仿宋" pitchFamily="2" charset="-122"/>
                <a:ea typeface="华文仿宋" pitchFamily="2" charset="-122"/>
              </a:rPr>
              <a:t>缺乏吸引力</a:t>
            </a:r>
            <a:endParaRPr lang="en-US" altLang="ko-KR" sz="2000" dirty="0" smtClean="0">
              <a:effectLst/>
              <a:latin typeface="华文仿宋" pitchFamily="2" charset="-122"/>
              <a:ea typeface="华文仿宋" pitchFamily="2" charset="-122"/>
            </a:endParaRPr>
          </a:p>
          <a:p>
            <a:pPr lvl="1">
              <a:spcBef>
                <a:spcPct val="0"/>
              </a:spcBef>
              <a:spcAft>
                <a:spcPct val="100000"/>
              </a:spcAft>
              <a:buFont typeface="Arial" charset="0"/>
              <a:buChar char="‒"/>
            </a:pPr>
            <a:r>
              <a:rPr lang="zh-CN" altLang="en-US" sz="2000" dirty="0" smtClean="0">
                <a:effectLst/>
                <a:latin typeface="华文仿宋" pitchFamily="2" charset="-122"/>
                <a:ea typeface="华文仿宋" pitchFamily="2" charset="-122"/>
              </a:rPr>
              <a:t>许多社区卫生信息网项目投入了大量的资金</a:t>
            </a:r>
            <a:endParaRPr lang="en-US" altLang="ko-KR" sz="2000" dirty="0" smtClean="0">
              <a:effectLst/>
              <a:latin typeface="华文仿宋" pitchFamily="2" charset="-122"/>
              <a:ea typeface="华文仿宋" pitchFamily="2" charset="-122"/>
            </a:endParaRPr>
          </a:p>
          <a:p>
            <a:pPr>
              <a:spcBef>
                <a:spcPct val="0"/>
              </a:spcBef>
              <a:spcAft>
                <a:spcPct val="100000"/>
              </a:spcAft>
              <a:buClr>
                <a:schemeClr val="bg2"/>
              </a:buClr>
            </a:pPr>
            <a:r>
              <a:rPr lang="zh-CN" altLang="en-US" sz="2000" dirty="0" smtClean="0">
                <a:effectLst/>
                <a:latin typeface="华文仿宋" pitchFamily="2" charset="-122"/>
                <a:ea typeface="华文仿宋" pitchFamily="2" charset="-122"/>
              </a:rPr>
              <a:t>从</a:t>
            </a:r>
            <a:r>
              <a:rPr lang="en-US" altLang="zh-CN" sz="2000" dirty="0" smtClean="0">
                <a:effectLst/>
                <a:latin typeface="华文仿宋" pitchFamily="2" charset="-122"/>
                <a:ea typeface="华文仿宋" pitchFamily="2" charset="-122"/>
              </a:rPr>
              <a:t>1993</a:t>
            </a:r>
            <a:r>
              <a:rPr lang="zh-CN" altLang="en-US" sz="2000" dirty="0" smtClean="0">
                <a:effectLst/>
                <a:latin typeface="华文仿宋" pitchFamily="2" charset="-122"/>
                <a:ea typeface="华文仿宋" pitchFamily="2" charset="-122"/>
              </a:rPr>
              <a:t>年开始，随着医院对克林顿的医改方案做出反应，综合医疗卫生服务模型</a:t>
            </a:r>
            <a:r>
              <a:rPr lang="en-US" altLang="zh-CN" sz="2000" dirty="0" smtClean="0">
                <a:effectLst/>
                <a:latin typeface="华文仿宋" pitchFamily="2" charset="-122"/>
                <a:ea typeface="华文仿宋" pitchFamily="2" charset="-122"/>
              </a:rPr>
              <a:t>(Integrated Delivery Ownership Model)</a:t>
            </a:r>
            <a:r>
              <a:rPr lang="zh-CN" altLang="en-US" sz="2000" dirty="0" smtClean="0">
                <a:effectLst/>
                <a:latin typeface="华文仿宋" pitchFamily="2" charset="-122"/>
                <a:ea typeface="华文仿宋" pitchFamily="2" charset="-122"/>
              </a:rPr>
              <a:t>开始出现</a:t>
            </a:r>
            <a:endParaRPr lang="en-US" altLang="ko-KR" sz="2000" dirty="0" smtClean="0">
              <a:effectLst/>
              <a:latin typeface="华文仿宋" pitchFamily="2" charset="-122"/>
              <a:ea typeface="华文仿宋" pitchFamily="2" charset="-122"/>
            </a:endParaRPr>
          </a:p>
          <a:p>
            <a:pPr>
              <a:spcBef>
                <a:spcPct val="0"/>
              </a:spcBef>
              <a:spcAft>
                <a:spcPct val="100000"/>
              </a:spcAft>
              <a:buClr>
                <a:schemeClr val="bg2"/>
              </a:buClr>
            </a:pPr>
            <a:r>
              <a:rPr lang="zh-CN" altLang="en-US" sz="2000" dirty="0" smtClean="0">
                <a:effectLst/>
                <a:latin typeface="华文仿宋" pitchFamily="2" charset="-122"/>
                <a:ea typeface="华文仿宋" pitchFamily="2" charset="-122"/>
              </a:rPr>
              <a:t>到九十年代中期，综合医疗卫生服务系统 </a:t>
            </a:r>
            <a:r>
              <a:rPr lang="en-US" altLang="zh-CN" sz="2000" dirty="0" smtClean="0">
                <a:effectLst/>
                <a:latin typeface="华文仿宋" pitchFamily="2" charset="-122"/>
                <a:ea typeface="华文仿宋" pitchFamily="2" charset="-122"/>
              </a:rPr>
              <a:t>(Integrated Delivery System)</a:t>
            </a:r>
            <a:r>
              <a:rPr lang="zh-CN" altLang="en-US" sz="2000" dirty="0" smtClean="0">
                <a:effectLst/>
                <a:latin typeface="华文仿宋" pitchFamily="2" charset="-122"/>
                <a:ea typeface="华文仿宋" pitchFamily="2" charset="-122"/>
              </a:rPr>
              <a:t>遍布美国每一个城市，而社区卫生信息网这个概念到</a:t>
            </a:r>
            <a:r>
              <a:rPr lang="en-US" altLang="zh-CN" sz="2000" dirty="0" smtClean="0">
                <a:effectLst/>
                <a:latin typeface="华文仿宋" pitchFamily="2" charset="-122"/>
                <a:ea typeface="华文仿宋" pitchFamily="2" charset="-122"/>
              </a:rPr>
              <a:t>1996</a:t>
            </a:r>
            <a:r>
              <a:rPr lang="zh-CN" altLang="en-US" sz="2000" dirty="0" smtClean="0">
                <a:effectLst/>
                <a:latin typeface="华文仿宋" pitchFamily="2" charset="-122"/>
                <a:ea typeface="华文仿宋" pitchFamily="2" charset="-122"/>
              </a:rPr>
              <a:t>年前基本上消失了</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1D3EBCAE-49C2-4F6F-BFB9-B5209ABF8EF0}" type="slidenum">
              <a:rPr kumimoji="0" lang="zh-CN" altLang="en-US" b="0" i="0">
                <a:latin typeface="Arial" charset="0"/>
              </a:rPr>
              <a:pPr algn="ctr" eaLnBrk="0" hangingPunct="0">
                <a:spcBef>
                  <a:spcPct val="50000"/>
                </a:spcBef>
              </a:pPr>
              <a:t>23</a:t>
            </a:fld>
            <a:endParaRPr kumimoji="0" lang="en-US" altLang="zh-CN" b="0" i="0">
              <a:latin typeface="Arial" charset="0"/>
            </a:endParaRPr>
          </a:p>
        </p:txBody>
      </p:sp>
      <p:sp>
        <p:nvSpPr>
          <p:cNvPr id="54274" name="Rectangle 2"/>
          <p:cNvSpPr>
            <a:spLocks noGrp="1" noChangeArrowheads="1"/>
          </p:cNvSpPr>
          <p:nvPr>
            <p:ph type="title" idx="4294967295"/>
          </p:nvPr>
        </p:nvSpPr>
        <p:spPr>
          <a:xfrm>
            <a:off x="819150" y="142875"/>
            <a:ext cx="8812213" cy="746125"/>
          </a:xfrm>
        </p:spPr>
        <p:txBody>
          <a:bodyPr anchor="b"/>
          <a:lstStyle/>
          <a:p>
            <a:r>
              <a:rPr lang="zh-CN" altLang="en-US" sz="2800" b="1" dirty="0" smtClean="0">
                <a:ea typeface="华文仿宋" pitchFamily="2" charset="-122"/>
              </a:rPr>
              <a:t>综合医疗卫生</a:t>
            </a:r>
            <a:r>
              <a:rPr lang="zh-CN" altLang="en-US" sz="2800" b="1" dirty="0" smtClean="0">
                <a:ea typeface="华文仿宋" pitchFamily="2" charset="-122"/>
              </a:rPr>
              <a:t>服务系统的</a:t>
            </a:r>
            <a:r>
              <a:rPr lang="zh-CN" altLang="en-US" sz="2800" b="1" dirty="0" smtClean="0">
                <a:ea typeface="华文仿宋" pitchFamily="2" charset="-122"/>
              </a:rPr>
              <a:t>愿景</a:t>
            </a:r>
            <a:endParaRPr lang="zh-CN" sz="2800" b="1" noProof="1" smtClean="0">
              <a:ea typeface="华文仿宋" pitchFamily="2" charset="-122"/>
            </a:endParaRPr>
          </a:p>
        </p:txBody>
      </p:sp>
      <p:grpSp>
        <p:nvGrpSpPr>
          <p:cNvPr id="54275" name="Group 3"/>
          <p:cNvGrpSpPr>
            <a:grpSpLocks/>
          </p:cNvGrpSpPr>
          <p:nvPr/>
        </p:nvGrpSpPr>
        <p:grpSpPr bwMode="auto">
          <a:xfrm>
            <a:off x="609600" y="1381125"/>
            <a:ext cx="8766175" cy="5476875"/>
            <a:chOff x="384" y="870"/>
            <a:chExt cx="5522" cy="3450"/>
          </a:xfrm>
        </p:grpSpPr>
        <p:pic>
          <p:nvPicPr>
            <p:cNvPr id="54276" name="Picture 4"/>
            <p:cNvPicPr>
              <a:picLocks noChangeArrowheads="1"/>
            </p:cNvPicPr>
            <p:nvPr/>
          </p:nvPicPr>
          <p:blipFill>
            <a:blip r:embed="rId2" cstate="print"/>
            <a:srcRect/>
            <a:stretch>
              <a:fillRect/>
            </a:stretch>
          </p:blipFill>
          <p:spPr bwMode="auto">
            <a:xfrm>
              <a:off x="4322" y="2484"/>
              <a:ext cx="574" cy="504"/>
            </a:xfrm>
            <a:prstGeom prst="rect">
              <a:avLst/>
            </a:prstGeom>
            <a:noFill/>
            <a:ln w="12700">
              <a:noFill/>
              <a:miter lim="800000"/>
              <a:headEnd/>
              <a:tailEnd/>
            </a:ln>
          </p:spPr>
        </p:pic>
        <p:pic>
          <p:nvPicPr>
            <p:cNvPr id="54277" name="Picture 5"/>
            <p:cNvPicPr>
              <a:picLocks noChangeArrowheads="1"/>
            </p:cNvPicPr>
            <p:nvPr/>
          </p:nvPicPr>
          <p:blipFill>
            <a:blip r:embed="rId2" cstate="print"/>
            <a:srcRect/>
            <a:stretch>
              <a:fillRect/>
            </a:stretch>
          </p:blipFill>
          <p:spPr bwMode="auto">
            <a:xfrm>
              <a:off x="1145" y="2538"/>
              <a:ext cx="574" cy="503"/>
            </a:xfrm>
            <a:prstGeom prst="rect">
              <a:avLst/>
            </a:prstGeom>
            <a:noFill/>
            <a:ln w="12700">
              <a:noFill/>
              <a:miter lim="800000"/>
              <a:headEnd/>
              <a:tailEnd/>
            </a:ln>
          </p:spPr>
        </p:pic>
        <p:pic>
          <p:nvPicPr>
            <p:cNvPr id="54278" name="Picture 6"/>
            <p:cNvPicPr>
              <a:picLocks noChangeArrowheads="1"/>
            </p:cNvPicPr>
            <p:nvPr/>
          </p:nvPicPr>
          <p:blipFill>
            <a:blip r:embed="rId3" cstate="print"/>
            <a:srcRect/>
            <a:stretch>
              <a:fillRect/>
            </a:stretch>
          </p:blipFill>
          <p:spPr bwMode="auto">
            <a:xfrm>
              <a:off x="1821" y="1852"/>
              <a:ext cx="531" cy="395"/>
            </a:xfrm>
            <a:prstGeom prst="rect">
              <a:avLst/>
            </a:prstGeom>
            <a:noFill/>
            <a:ln w="12700">
              <a:noFill/>
              <a:miter lim="800000"/>
              <a:headEnd/>
              <a:tailEnd/>
            </a:ln>
          </p:spPr>
        </p:pic>
        <p:pic>
          <p:nvPicPr>
            <p:cNvPr id="54279" name="Picture 7"/>
            <p:cNvPicPr>
              <a:picLocks noChangeArrowheads="1"/>
            </p:cNvPicPr>
            <p:nvPr/>
          </p:nvPicPr>
          <p:blipFill>
            <a:blip r:embed="rId4" cstate="print"/>
            <a:srcRect/>
            <a:stretch>
              <a:fillRect/>
            </a:stretch>
          </p:blipFill>
          <p:spPr bwMode="auto">
            <a:xfrm>
              <a:off x="2763" y="2892"/>
              <a:ext cx="644" cy="438"/>
            </a:xfrm>
            <a:prstGeom prst="rect">
              <a:avLst/>
            </a:prstGeom>
            <a:noFill/>
            <a:ln w="12700">
              <a:noFill/>
              <a:miter lim="800000"/>
              <a:headEnd/>
              <a:tailEnd/>
            </a:ln>
          </p:spPr>
        </p:pic>
        <p:pic>
          <p:nvPicPr>
            <p:cNvPr id="54280" name="Picture 8"/>
            <p:cNvPicPr>
              <a:picLocks noChangeArrowheads="1"/>
            </p:cNvPicPr>
            <p:nvPr/>
          </p:nvPicPr>
          <p:blipFill>
            <a:blip r:embed="rId4" cstate="print"/>
            <a:srcRect/>
            <a:stretch>
              <a:fillRect/>
            </a:stretch>
          </p:blipFill>
          <p:spPr bwMode="auto">
            <a:xfrm>
              <a:off x="2756" y="870"/>
              <a:ext cx="644" cy="438"/>
            </a:xfrm>
            <a:prstGeom prst="rect">
              <a:avLst/>
            </a:prstGeom>
            <a:noFill/>
            <a:ln w="12700">
              <a:noFill/>
              <a:miter lim="800000"/>
              <a:headEnd/>
              <a:tailEnd/>
            </a:ln>
          </p:spPr>
        </p:pic>
        <p:pic>
          <p:nvPicPr>
            <p:cNvPr id="54281" name="Picture 9"/>
            <p:cNvPicPr>
              <a:picLocks noChangeArrowheads="1"/>
            </p:cNvPicPr>
            <p:nvPr/>
          </p:nvPicPr>
          <p:blipFill>
            <a:blip r:embed="rId5" cstate="print"/>
            <a:srcRect/>
            <a:stretch>
              <a:fillRect/>
            </a:stretch>
          </p:blipFill>
          <p:spPr bwMode="auto">
            <a:xfrm>
              <a:off x="845" y="3284"/>
              <a:ext cx="97" cy="589"/>
            </a:xfrm>
            <a:prstGeom prst="rect">
              <a:avLst/>
            </a:prstGeom>
            <a:noFill/>
            <a:ln w="12700">
              <a:noFill/>
              <a:miter lim="800000"/>
              <a:headEnd/>
              <a:tailEnd/>
            </a:ln>
          </p:spPr>
        </p:pic>
        <p:sp>
          <p:nvSpPr>
            <p:cNvPr id="54282" name="Rectangle 10"/>
            <p:cNvSpPr>
              <a:spLocks noChangeArrowheads="1"/>
            </p:cNvSpPr>
            <p:nvPr/>
          </p:nvSpPr>
          <p:spPr bwMode="auto">
            <a:xfrm>
              <a:off x="2592" y="3168"/>
              <a:ext cx="88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医院</a:t>
              </a:r>
              <a:r>
                <a:rPr kumimoji="0" lang="en-US" altLang="zh-CN" sz="1300" b="0">
                  <a:solidFill>
                    <a:srgbClr val="000000"/>
                  </a:solidFill>
                  <a:latin typeface="Arial" charset="0"/>
                </a:rPr>
                <a:t> A</a:t>
              </a:r>
            </a:p>
          </p:txBody>
        </p:sp>
        <p:sp>
          <p:nvSpPr>
            <p:cNvPr id="54283" name="Rectangle 11"/>
            <p:cNvSpPr>
              <a:spLocks noChangeArrowheads="1"/>
            </p:cNvSpPr>
            <p:nvPr/>
          </p:nvSpPr>
          <p:spPr bwMode="auto">
            <a:xfrm>
              <a:off x="816" y="2928"/>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300" b="0">
                <a:solidFill>
                  <a:srgbClr val="000000"/>
                </a:solidFill>
                <a:latin typeface="Arial" charset="0"/>
              </a:endParaRPr>
            </a:p>
          </p:txBody>
        </p:sp>
        <p:sp>
          <p:nvSpPr>
            <p:cNvPr id="54284" name="Rectangle 12"/>
            <p:cNvSpPr>
              <a:spLocks noChangeArrowheads="1"/>
            </p:cNvSpPr>
            <p:nvPr/>
          </p:nvSpPr>
          <p:spPr bwMode="auto">
            <a:xfrm>
              <a:off x="4032" y="2903"/>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300" b="0">
                <a:solidFill>
                  <a:srgbClr val="000000"/>
                </a:solidFill>
                <a:latin typeface="Arial" charset="0"/>
              </a:endParaRPr>
            </a:p>
          </p:txBody>
        </p:sp>
        <p:sp>
          <p:nvSpPr>
            <p:cNvPr id="54285" name="Rectangle 13"/>
            <p:cNvSpPr>
              <a:spLocks noChangeArrowheads="1"/>
            </p:cNvSpPr>
            <p:nvPr/>
          </p:nvSpPr>
          <p:spPr bwMode="auto">
            <a:xfrm>
              <a:off x="1467" y="2154"/>
              <a:ext cx="1202"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政府健保赔付</a:t>
              </a:r>
              <a:endParaRPr kumimoji="0" lang="en-US" altLang="zh-CN" sz="1400" b="0">
                <a:solidFill>
                  <a:srgbClr val="000000"/>
                </a:solidFill>
                <a:latin typeface="Arial" charset="0"/>
              </a:endParaRPr>
            </a:p>
          </p:txBody>
        </p:sp>
        <p:sp>
          <p:nvSpPr>
            <p:cNvPr id="54286" name="Rectangle 14"/>
            <p:cNvSpPr>
              <a:spLocks noChangeArrowheads="1"/>
            </p:cNvSpPr>
            <p:nvPr/>
          </p:nvSpPr>
          <p:spPr bwMode="auto">
            <a:xfrm>
              <a:off x="384" y="3792"/>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血库</a:t>
              </a:r>
              <a:endParaRPr kumimoji="0" lang="en-US" altLang="zh-CN" sz="1300" b="0">
                <a:solidFill>
                  <a:srgbClr val="000000"/>
                </a:solidFill>
                <a:latin typeface="Arial" charset="0"/>
              </a:endParaRPr>
            </a:p>
          </p:txBody>
        </p:sp>
        <p:sp>
          <p:nvSpPr>
            <p:cNvPr id="54287" name="Rectangle 15"/>
            <p:cNvSpPr>
              <a:spLocks noChangeArrowheads="1"/>
            </p:cNvSpPr>
            <p:nvPr/>
          </p:nvSpPr>
          <p:spPr bwMode="auto">
            <a:xfrm>
              <a:off x="4704" y="3696"/>
              <a:ext cx="1202"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家庭护理机构</a:t>
              </a:r>
              <a:endParaRPr kumimoji="0" lang="en-US" altLang="zh-CN" sz="1300" b="0">
                <a:solidFill>
                  <a:srgbClr val="000000"/>
                </a:solidFill>
                <a:latin typeface="Arial" charset="0"/>
              </a:endParaRPr>
            </a:p>
          </p:txBody>
        </p:sp>
        <p:sp>
          <p:nvSpPr>
            <p:cNvPr id="54288" name="Rectangle 16"/>
            <p:cNvSpPr>
              <a:spLocks noChangeArrowheads="1"/>
            </p:cNvSpPr>
            <p:nvPr/>
          </p:nvSpPr>
          <p:spPr bwMode="auto">
            <a:xfrm>
              <a:off x="2645" y="1152"/>
              <a:ext cx="884"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医院</a:t>
              </a:r>
              <a:r>
                <a:rPr kumimoji="0" lang="en-US" altLang="zh-CN" sz="1300" b="0">
                  <a:solidFill>
                    <a:srgbClr val="000000"/>
                  </a:solidFill>
                  <a:latin typeface="Arial" charset="0"/>
                </a:rPr>
                <a:t> B</a:t>
              </a:r>
            </a:p>
          </p:txBody>
        </p:sp>
        <p:sp>
          <p:nvSpPr>
            <p:cNvPr id="54289" name="Rectangle 17"/>
            <p:cNvSpPr>
              <a:spLocks noChangeArrowheads="1"/>
            </p:cNvSpPr>
            <p:nvPr/>
          </p:nvSpPr>
          <p:spPr bwMode="auto">
            <a:xfrm>
              <a:off x="2544" y="1463"/>
              <a:ext cx="99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病人数据</a:t>
              </a:r>
              <a:endParaRPr kumimoji="0" lang="en-US" altLang="zh-CN" sz="1400" b="0">
                <a:solidFill>
                  <a:srgbClr val="000000"/>
                </a:solidFill>
                <a:latin typeface="Arial" charset="0"/>
              </a:endParaRPr>
            </a:p>
          </p:txBody>
        </p:sp>
        <p:sp>
          <p:nvSpPr>
            <p:cNvPr id="159" name="Line 18"/>
            <p:cNvSpPr>
              <a:spLocks noChangeShapeType="1"/>
            </p:cNvSpPr>
            <p:nvPr/>
          </p:nvSpPr>
          <p:spPr bwMode="auto">
            <a:xfrm flipV="1">
              <a:off x="1903" y="2534"/>
              <a:ext cx="621" cy="281"/>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0" name="Line 19"/>
            <p:cNvSpPr>
              <a:spLocks noChangeShapeType="1"/>
            </p:cNvSpPr>
            <p:nvPr/>
          </p:nvSpPr>
          <p:spPr bwMode="auto">
            <a:xfrm>
              <a:off x="3519" y="3268"/>
              <a:ext cx="1293" cy="40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1" name="Line 20"/>
            <p:cNvSpPr>
              <a:spLocks noChangeShapeType="1"/>
            </p:cNvSpPr>
            <p:nvPr/>
          </p:nvSpPr>
          <p:spPr bwMode="auto">
            <a:xfrm>
              <a:off x="3681" y="2517"/>
              <a:ext cx="567" cy="328"/>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62" name="Line 21"/>
            <p:cNvSpPr>
              <a:spLocks noChangeShapeType="1"/>
            </p:cNvSpPr>
            <p:nvPr/>
          </p:nvSpPr>
          <p:spPr bwMode="auto">
            <a:xfrm flipV="1">
              <a:off x="2434" y="1978"/>
              <a:ext cx="329" cy="20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pic>
          <p:nvPicPr>
            <p:cNvPr id="54294" name="Picture 22"/>
            <p:cNvPicPr>
              <a:picLocks noChangeArrowheads="1"/>
            </p:cNvPicPr>
            <p:nvPr/>
          </p:nvPicPr>
          <p:blipFill>
            <a:blip r:embed="rId2" cstate="print"/>
            <a:srcRect/>
            <a:stretch>
              <a:fillRect/>
            </a:stretch>
          </p:blipFill>
          <p:spPr bwMode="auto">
            <a:xfrm>
              <a:off x="4136" y="953"/>
              <a:ext cx="573" cy="504"/>
            </a:xfrm>
            <a:prstGeom prst="rect">
              <a:avLst/>
            </a:prstGeom>
            <a:noFill/>
            <a:ln w="12700">
              <a:noFill/>
              <a:miter lim="800000"/>
              <a:headEnd/>
              <a:tailEnd/>
            </a:ln>
          </p:spPr>
        </p:pic>
        <p:sp>
          <p:nvSpPr>
            <p:cNvPr id="54295" name="Rectangle 23"/>
            <p:cNvSpPr>
              <a:spLocks noChangeArrowheads="1"/>
            </p:cNvSpPr>
            <p:nvPr/>
          </p:nvSpPr>
          <p:spPr bwMode="auto">
            <a:xfrm>
              <a:off x="3840" y="1344"/>
              <a:ext cx="1098"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医生办公室</a:t>
              </a:r>
              <a:endParaRPr kumimoji="0" lang="en-US" altLang="zh-CN" sz="1400" b="0">
                <a:solidFill>
                  <a:srgbClr val="000000"/>
                </a:solidFill>
                <a:latin typeface="Arial" charset="0"/>
              </a:endParaRPr>
            </a:p>
          </p:txBody>
        </p:sp>
        <p:sp>
          <p:nvSpPr>
            <p:cNvPr id="54296" name="Rectangle 24"/>
            <p:cNvSpPr>
              <a:spLocks noChangeArrowheads="1"/>
            </p:cNvSpPr>
            <p:nvPr/>
          </p:nvSpPr>
          <p:spPr bwMode="auto">
            <a:xfrm>
              <a:off x="3456" y="2208"/>
              <a:ext cx="994"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健保公司</a:t>
              </a:r>
              <a:endParaRPr kumimoji="0" lang="en-US" altLang="zh-CN" sz="1400" b="0">
                <a:solidFill>
                  <a:srgbClr val="000000"/>
                </a:solidFill>
                <a:latin typeface="Arial" charset="0"/>
              </a:endParaRPr>
            </a:p>
          </p:txBody>
        </p:sp>
        <p:pic>
          <p:nvPicPr>
            <p:cNvPr id="54297" name="Picture 25"/>
            <p:cNvPicPr>
              <a:picLocks noChangeArrowheads="1"/>
            </p:cNvPicPr>
            <p:nvPr/>
          </p:nvPicPr>
          <p:blipFill>
            <a:blip r:embed="rId6" cstate="print"/>
            <a:srcRect/>
            <a:stretch>
              <a:fillRect/>
            </a:stretch>
          </p:blipFill>
          <p:spPr bwMode="auto">
            <a:xfrm>
              <a:off x="1341" y="995"/>
              <a:ext cx="667" cy="368"/>
            </a:xfrm>
            <a:prstGeom prst="rect">
              <a:avLst/>
            </a:prstGeom>
            <a:noFill/>
            <a:ln w="12700">
              <a:noFill/>
              <a:miter lim="800000"/>
              <a:headEnd/>
              <a:tailEnd/>
            </a:ln>
          </p:spPr>
        </p:pic>
        <p:sp>
          <p:nvSpPr>
            <p:cNvPr id="167" name="Line 26"/>
            <p:cNvSpPr>
              <a:spLocks noChangeShapeType="1"/>
            </p:cNvSpPr>
            <p:nvPr/>
          </p:nvSpPr>
          <p:spPr bwMode="auto">
            <a:xfrm>
              <a:off x="3432" y="1973"/>
              <a:ext cx="252" cy="199"/>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54299" name="Rectangle 27"/>
            <p:cNvSpPr>
              <a:spLocks noChangeArrowheads="1"/>
            </p:cNvSpPr>
            <p:nvPr/>
          </p:nvSpPr>
          <p:spPr bwMode="auto">
            <a:xfrm>
              <a:off x="1104" y="1248"/>
              <a:ext cx="890"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疗养院</a:t>
              </a:r>
              <a:endParaRPr kumimoji="0" lang="en-US" altLang="zh-CN" sz="1400" b="0">
                <a:solidFill>
                  <a:srgbClr val="000000"/>
                </a:solidFill>
                <a:latin typeface="Arial" charset="0"/>
              </a:endParaRPr>
            </a:p>
          </p:txBody>
        </p:sp>
        <p:sp>
          <p:nvSpPr>
            <p:cNvPr id="54300" name="Rectangle 28"/>
            <p:cNvSpPr>
              <a:spLocks noChangeArrowheads="1"/>
            </p:cNvSpPr>
            <p:nvPr/>
          </p:nvSpPr>
          <p:spPr bwMode="auto">
            <a:xfrm>
              <a:off x="432" y="1728"/>
              <a:ext cx="786" cy="409"/>
            </a:xfrm>
            <a:prstGeom prst="rect">
              <a:avLst/>
            </a:prstGeom>
            <a:noFill/>
            <a:ln w="12700">
              <a:noFill/>
              <a:miter lim="800000"/>
              <a:headEnd/>
              <a:tailEnd/>
            </a:ln>
          </p:spPr>
          <p:txBody>
            <a:bodyPr wrap="none" lIns="458182" tIns="225068" rIns="458182" bIns="225068">
              <a:spAutoFit/>
            </a:bodyPr>
            <a:lstStyle/>
            <a:p>
              <a:pPr algn="ct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sp>
          <p:nvSpPr>
            <p:cNvPr id="54301" name="Rectangle 29"/>
            <p:cNvSpPr>
              <a:spLocks noChangeArrowheads="1"/>
            </p:cNvSpPr>
            <p:nvPr/>
          </p:nvSpPr>
          <p:spPr bwMode="auto">
            <a:xfrm>
              <a:off x="2448" y="3911"/>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sp>
          <p:nvSpPr>
            <p:cNvPr id="171" name="Line 30"/>
            <p:cNvSpPr>
              <a:spLocks noChangeShapeType="1"/>
            </p:cNvSpPr>
            <p:nvPr/>
          </p:nvSpPr>
          <p:spPr bwMode="auto">
            <a:xfrm>
              <a:off x="2187" y="1355"/>
              <a:ext cx="537" cy="239"/>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2" name="Line 31"/>
            <p:cNvSpPr>
              <a:spLocks noChangeShapeType="1"/>
            </p:cNvSpPr>
            <p:nvPr/>
          </p:nvSpPr>
          <p:spPr bwMode="auto">
            <a:xfrm>
              <a:off x="1251" y="1668"/>
              <a:ext cx="1442" cy="4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3" name="Line 32"/>
            <p:cNvSpPr>
              <a:spLocks noChangeShapeType="1"/>
            </p:cNvSpPr>
            <p:nvPr/>
          </p:nvSpPr>
          <p:spPr bwMode="auto">
            <a:xfrm flipV="1">
              <a:off x="1328" y="3260"/>
              <a:ext cx="1271" cy="43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4" name="Line 33"/>
            <p:cNvSpPr>
              <a:spLocks noChangeShapeType="1"/>
            </p:cNvSpPr>
            <p:nvPr/>
          </p:nvSpPr>
          <p:spPr bwMode="auto">
            <a:xfrm flipH="1">
              <a:off x="3418" y="1311"/>
              <a:ext cx="630" cy="28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5" name="Line 34"/>
            <p:cNvSpPr>
              <a:spLocks noChangeShapeType="1"/>
            </p:cNvSpPr>
            <p:nvPr/>
          </p:nvSpPr>
          <p:spPr bwMode="auto">
            <a:xfrm>
              <a:off x="3080" y="2796"/>
              <a:ext cx="0" cy="8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76" name="Line 35"/>
            <p:cNvSpPr>
              <a:spLocks noChangeShapeType="1"/>
            </p:cNvSpPr>
            <p:nvPr/>
          </p:nvSpPr>
          <p:spPr bwMode="auto">
            <a:xfrm flipH="1">
              <a:off x="3076" y="3465"/>
              <a:ext cx="9" cy="93"/>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pic>
          <p:nvPicPr>
            <p:cNvPr id="54308" name="Picture 36"/>
            <p:cNvPicPr>
              <a:picLocks noChangeArrowheads="1"/>
            </p:cNvPicPr>
            <p:nvPr/>
          </p:nvPicPr>
          <p:blipFill>
            <a:blip r:embed="rId7" cstate="print"/>
            <a:srcRect/>
            <a:stretch>
              <a:fillRect/>
            </a:stretch>
          </p:blipFill>
          <p:spPr bwMode="auto">
            <a:xfrm>
              <a:off x="5062" y="3314"/>
              <a:ext cx="545" cy="515"/>
            </a:xfrm>
            <a:prstGeom prst="rect">
              <a:avLst/>
            </a:prstGeom>
            <a:noFill/>
            <a:ln w="12700">
              <a:noFill/>
              <a:miter lim="800000"/>
              <a:headEnd/>
              <a:tailEnd/>
            </a:ln>
          </p:spPr>
        </p:pic>
        <p:pic>
          <p:nvPicPr>
            <p:cNvPr id="54309" name="Picture 37"/>
            <p:cNvPicPr>
              <a:picLocks noChangeArrowheads="1"/>
            </p:cNvPicPr>
            <p:nvPr/>
          </p:nvPicPr>
          <p:blipFill>
            <a:blip r:embed="rId8" cstate="print"/>
            <a:srcRect/>
            <a:stretch>
              <a:fillRect/>
            </a:stretch>
          </p:blipFill>
          <p:spPr bwMode="auto">
            <a:xfrm>
              <a:off x="2910" y="3624"/>
              <a:ext cx="409" cy="431"/>
            </a:xfrm>
            <a:prstGeom prst="rect">
              <a:avLst/>
            </a:prstGeom>
            <a:noFill/>
            <a:ln w="12700">
              <a:noFill/>
              <a:miter lim="800000"/>
              <a:headEnd/>
              <a:tailEnd/>
            </a:ln>
          </p:spPr>
        </p:pic>
        <p:pic>
          <p:nvPicPr>
            <p:cNvPr id="54310" name="Picture 38"/>
            <p:cNvPicPr>
              <a:picLocks noChangeArrowheads="1"/>
            </p:cNvPicPr>
            <p:nvPr/>
          </p:nvPicPr>
          <p:blipFill>
            <a:blip r:embed="rId8" cstate="print"/>
            <a:srcRect/>
            <a:stretch>
              <a:fillRect/>
            </a:stretch>
          </p:blipFill>
          <p:spPr bwMode="auto">
            <a:xfrm>
              <a:off x="653" y="1432"/>
              <a:ext cx="409" cy="433"/>
            </a:xfrm>
            <a:prstGeom prst="rect">
              <a:avLst/>
            </a:prstGeom>
            <a:noFill/>
            <a:ln w="12700">
              <a:noFill/>
              <a:miter lim="800000"/>
              <a:headEnd/>
              <a:tailEnd/>
            </a:ln>
          </p:spPr>
        </p:pic>
        <p:pic>
          <p:nvPicPr>
            <p:cNvPr id="54311" name="Picture 39"/>
            <p:cNvPicPr>
              <a:picLocks noChangeArrowheads="1"/>
            </p:cNvPicPr>
            <p:nvPr/>
          </p:nvPicPr>
          <p:blipFill>
            <a:blip r:embed="rId9" cstate="print"/>
            <a:srcRect/>
            <a:stretch>
              <a:fillRect/>
            </a:stretch>
          </p:blipFill>
          <p:spPr bwMode="auto">
            <a:xfrm>
              <a:off x="3930" y="1835"/>
              <a:ext cx="298" cy="479"/>
            </a:xfrm>
            <a:prstGeom prst="rect">
              <a:avLst/>
            </a:prstGeom>
            <a:noFill/>
            <a:ln w="12700">
              <a:noFill/>
              <a:miter lim="800000"/>
              <a:headEnd/>
              <a:tailEnd/>
            </a:ln>
          </p:spPr>
        </p:pic>
        <p:sp>
          <p:nvSpPr>
            <p:cNvPr id="54312" name="Rectangle 40"/>
            <p:cNvSpPr>
              <a:spLocks noChangeArrowheads="1"/>
            </p:cNvSpPr>
            <p:nvPr/>
          </p:nvSpPr>
          <p:spPr bwMode="auto">
            <a:xfrm>
              <a:off x="4800" y="1728"/>
              <a:ext cx="786" cy="409"/>
            </a:xfrm>
            <a:prstGeom prst="rect">
              <a:avLst/>
            </a:prstGeom>
            <a:noFill/>
            <a:ln w="12700">
              <a:noFill/>
              <a:miter lim="800000"/>
              <a:headEnd/>
              <a:tailEnd/>
            </a:ln>
          </p:spPr>
          <p:txBody>
            <a:bodyPr wrap="none" lIns="458182" tIns="225068" rIns="458182" bIns="225068">
              <a:spAutoFit/>
            </a:bodyPr>
            <a:lstStyle/>
            <a:p>
              <a:pPr defTabSz="1135063" eaLnBrk="0" hangingPunct="0"/>
              <a:r>
                <a:rPr kumimoji="0" lang="zh-CN" altLang="en-US" sz="1300" b="0">
                  <a:solidFill>
                    <a:srgbClr val="000000"/>
                  </a:solidFill>
                  <a:latin typeface="Arial" charset="0"/>
                </a:rPr>
                <a:t>门诊</a:t>
              </a:r>
              <a:endParaRPr kumimoji="0" lang="en-US" altLang="zh-CN" sz="1300" b="0">
                <a:solidFill>
                  <a:srgbClr val="000000"/>
                </a:solidFill>
                <a:latin typeface="Arial" charset="0"/>
              </a:endParaRPr>
            </a:p>
          </p:txBody>
        </p:sp>
        <p:pic>
          <p:nvPicPr>
            <p:cNvPr id="54313" name="Picture 41"/>
            <p:cNvPicPr>
              <a:picLocks noChangeArrowheads="1"/>
            </p:cNvPicPr>
            <p:nvPr/>
          </p:nvPicPr>
          <p:blipFill>
            <a:blip r:embed="rId8" cstate="print"/>
            <a:srcRect/>
            <a:stretch>
              <a:fillRect/>
            </a:stretch>
          </p:blipFill>
          <p:spPr bwMode="auto">
            <a:xfrm>
              <a:off x="5239" y="1432"/>
              <a:ext cx="408" cy="433"/>
            </a:xfrm>
            <a:prstGeom prst="rect">
              <a:avLst/>
            </a:prstGeom>
            <a:noFill/>
            <a:ln w="12700">
              <a:noFill/>
              <a:miter lim="800000"/>
              <a:headEnd/>
              <a:tailEnd/>
            </a:ln>
          </p:spPr>
        </p:pic>
        <p:sp>
          <p:nvSpPr>
            <p:cNvPr id="183" name="Line 42"/>
            <p:cNvSpPr>
              <a:spLocks noChangeShapeType="1"/>
            </p:cNvSpPr>
            <p:nvPr/>
          </p:nvSpPr>
          <p:spPr bwMode="auto">
            <a:xfrm flipH="1">
              <a:off x="3483" y="1668"/>
              <a:ext cx="1458" cy="46"/>
            </a:xfrm>
            <a:prstGeom prst="line">
              <a:avLst/>
            </a:prstGeom>
            <a:noFill/>
            <a:ln w="12700">
              <a:solidFill>
                <a:schemeClr val="tx1"/>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nvGrpSpPr>
            <p:cNvPr id="54315" name="Group 44"/>
            <p:cNvGrpSpPr>
              <a:grpSpLocks/>
            </p:cNvGrpSpPr>
            <p:nvPr/>
          </p:nvGrpSpPr>
          <p:grpSpPr bwMode="auto">
            <a:xfrm>
              <a:off x="2815" y="2314"/>
              <a:ext cx="555" cy="298"/>
              <a:chOff x="2576" y="2445"/>
              <a:chExt cx="546" cy="275"/>
            </a:xfrm>
          </p:grpSpPr>
          <p:grpSp>
            <p:nvGrpSpPr>
              <p:cNvPr id="54367" name="Group 45"/>
              <p:cNvGrpSpPr>
                <a:grpSpLocks/>
              </p:cNvGrpSpPr>
              <p:nvPr/>
            </p:nvGrpSpPr>
            <p:grpSpPr bwMode="auto">
              <a:xfrm>
                <a:off x="2576" y="2445"/>
                <a:ext cx="546" cy="275"/>
                <a:chOff x="2576" y="2445"/>
                <a:chExt cx="546" cy="275"/>
              </a:xfrm>
            </p:grpSpPr>
            <p:grpSp>
              <p:nvGrpSpPr>
                <p:cNvPr id="54413" name="Group 46"/>
                <p:cNvGrpSpPr>
                  <a:grpSpLocks/>
                </p:cNvGrpSpPr>
                <p:nvPr/>
              </p:nvGrpSpPr>
              <p:grpSpPr bwMode="auto">
                <a:xfrm>
                  <a:off x="2576" y="2445"/>
                  <a:ext cx="546" cy="275"/>
                  <a:chOff x="2576" y="2445"/>
                  <a:chExt cx="546" cy="275"/>
                </a:xfrm>
              </p:grpSpPr>
              <p:grpSp>
                <p:nvGrpSpPr>
                  <p:cNvPr id="54419" name="Group 47"/>
                  <p:cNvGrpSpPr>
                    <a:grpSpLocks/>
                  </p:cNvGrpSpPr>
                  <p:nvPr/>
                </p:nvGrpSpPr>
                <p:grpSpPr bwMode="auto">
                  <a:xfrm>
                    <a:off x="2576" y="2445"/>
                    <a:ext cx="546" cy="275"/>
                    <a:chOff x="2576" y="2445"/>
                    <a:chExt cx="546" cy="275"/>
                  </a:xfrm>
                </p:grpSpPr>
                <p:grpSp>
                  <p:nvGrpSpPr>
                    <p:cNvPr id="54547" name="Group 48"/>
                    <p:cNvGrpSpPr>
                      <a:grpSpLocks/>
                    </p:cNvGrpSpPr>
                    <p:nvPr/>
                  </p:nvGrpSpPr>
                  <p:grpSpPr bwMode="auto">
                    <a:xfrm>
                      <a:off x="2576" y="2445"/>
                      <a:ext cx="546" cy="275"/>
                      <a:chOff x="2576" y="2445"/>
                      <a:chExt cx="546" cy="275"/>
                    </a:xfrm>
                  </p:grpSpPr>
                  <p:sp>
                    <p:nvSpPr>
                      <p:cNvPr id="419" name="Rectangle 49"/>
                      <p:cNvSpPr>
                        <a:spLocks noChangeArrowheads="1"/>
                      </p:cNvSpPr>
                      <p:nvPr/>
                    </p:nvSpPr>
                    <p:spPr bwMode="auto">
                      <a:xfrm>
                        <a:off x="2578" y="2515"/>
                        <a:ext cx="532" cy="205"/>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420" name="Freeform 50"/>
                      <p:cNvSpPr>
                        <a:spLocks/>
                      </p:cNvSpPr>
                      <p:nvPr/>
                    </p:nvSpPr>
                    <p:spPr bwMode="auto">
                      <a:xfrm>
                        <a:off x="2576" y="2445"/>
                        <a:ext cx="546" cy="67"/>
                      </a:xfrm>
                      <a:custGeom>
                        <a:avLst/>
                        <a:gdLst/>
                        <a:ahLst/>
                        <a:cxnLst>
                          <a:cxn ang="0">
                            <a:pos x="0" y="66"/>
                          </a:cxn>
                          <a:cxn ang="0">
                            <a:pos x="545" y="66"/>
                          </a:cxn>
                          <a:cxn ang="0">
                            <a:pos x="493" y="0"/>
                          </a:cxn>
                          <a:cxn ang="0">
                            <a:pos x="58" y="0"/>
                          </a:cxn>
                          <a:cxn ang="0">
                            <a:pos x="0" y="66"/>
                          </a:cxn>
                        </a:cxnLst>
                        <a:rect l="0" t="0" r="r" b="b"/>
                        <a:pathLst>
                          <a:path w="546" h="67">
                            <a:moveTo>
                              <a:pt x="0" y="66"/>
                            </a:moveTo>
                            <a:lnTo>
                              <a:pt x="545" y="66"/>
                            </a:lnTo>
                            <a:lnTo>
                              <a:pt x="493" y="0"/>
                            </a:lnTo>
                            <a:lnTo>
                              <a:pt x="58" y="0"/>
                            </a:lnTo>
                            <a:lnTo>
                              <a:pt x="0" y="66"/>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sp>
                  <p:nvSpPr>
                    <p:cNvPr id="418" name="Line 51"/>
                    <p:cNvSpPr>
                      <a:spLocks noChangeShapeType="1"/>
                    </p:cNvSpPr>
                    <p:nvPr/>
                  </p:nvSpPr>
                  <p:spPr bwMode="auto">
                    <a:xfrm>
                      <a:off x="2590" y="2500"/>
                      <a:ext cx="519"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20" name="Group 52"/>
                  <p:cNvGrpSpPr>
                    <a:grpSpLocks/>
                  </p:cNvGrpSpPr>
                  <p:nvPr/>
                </p:nvGrpSpPr>
                <p:grpSpPr bwMode="auto">
                  <a:xfrm>
                    <a:off x="2594" y="2674"/>
                    <a:ext cx="513" cy="39"/>
                    <a:chOff x="2594" y="2674"/>
                    <a:chExt cx="513" cy="39"/>
                  </a:xfrm>
                </p:grpSpPr>
                <p:grpSp>
                  <p:nvGrpSpPr>
                    <p:cNvPr id="54421" name="Group 53"/>
                    <p:cNvGrpSpPr>
                      <a:grpSpLocks/>
                    </p:cNvGrpSpPr>
                    <p:nvPr/>
                  </p:nvGrpSpPr>
                  <p:grpSpPr bwMode="auto">
                    <a:xfrm>
                      <a:off x="2594" y="2674"/>
                      <a:ext cx="255" cy="39"/>
                      <a:chOff x="2594" y="2674"/>
                      <a:chExt cx="255" cy="39"/>
                    </a:xfrm>
                  </p:grpSpPr>
                  <p:grpSp>
                    <p:nvGrpSpPr>
                      <p:cNvPr id="54485" name="Group 54"/>
                      <p:cNvGrpSpPr>
                        <a:grpSpLocks/>
                      </p:cNvGrpSpPr>
                      <p:nvPr/>
                    </p:nvGrpSpPr>
                    <p:grpSpPr bwMode="auto">
                      <a:xfrm>
                        <a:off x="2594" y="2674"/>
                        <a:ext cx="126" cy="39"/>
                        <a:chOff x="2594" y="2674"/>
                        <a:chExt cx="126" cy="39"/>
                      </a:xfrm>
                    </p:grpSpPr>
                    <p:grpSp>
                      <p:nvGrpSpPr>
                        <p:cNvPr id="54517" name="Group 55"/>
                        <p:cNvGrpSpPr>
                          <a:grpSpLocks/>
                        </p:cNvGrpSpPr>
                        <p:nvPr/>
                      </p:nvGrpSpPr>
                      <p:grpSpPr bwMode="auto">
                        <a:xfrm>
                          <a:off x="2594" y="2674"/>
                          <a:ext cx="61" cy="39"/>
                          <a:chOff x="2594" y="2674"/>
                          <a:chExt cx="61" cy="39"/>
                        </a:xfrm>
                      </p:grpSpPr>
                      <p:grpSp>
                        <p:nvGrpSpPr>
                          <p:cNvPr id="54533" name="Group 56"/>
                          <p:cNvGrpSpPr>
                            <a:grpSpLocks/>
                          </p:cNvGrpSpPr>
                          <p:nvPr/>
                        </p:nvGrpSpPr>
                        <p:grpSpPr bwMode="auto">
                          <a:xfrm>
                            <a:off x="2594" y="2674"/>
                            <a:ext cx="21" cy="39"/>
                            <a:chOff x="2594" y="2674"/>
                            <a:chExt cx="21" cy="39"/>
                          </a:xfrm>
                        </p:grpSpPr>
                        <p:grpSp>
                          <p:nvGrpSpPr>
                            <p:cNvPr id="54541" name="Group 57"/>
                            <p:cNvGrpSpPr>
                              <a:grpSpLocks/>
                            </p:cNvGrpSpPr>
                            <p:nvPr/>
                          </p:nvGrpSpPr>
                          <p:grpSpPr bwMode="auto">
                            <a:xfrm>
                              <a:off x="2594" y="2674"/>
                              <a:ext cx="13" cy="39"/>
                              <a:chOff x="2594" y="2674"/>
                              <a:chExt cx="13" cy="39"/>
                            </a:xfrm>
                          </p:grpSpPr>
                          <p:sp>
                            <p:nvSpPr>
                              <p:cNvPr id="415" name="Freeform 58"/>
                              <p:cNvSpPr>
                                <a:spLocks/>
                              </p:cNvSpPr>
                              <p:nvPr/>
                            </p:nvSpPr>
                            <p:spPr bwMode="auto">
                              <a:xfrm>
                                <a:off x="259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6" name="Freeform 59"/>
                              <p:cNvSpPr>
                                <a:spLocks/>
                              </p:cNvSpPr>
                              <p:nvPr/>
                            </p:nvSpPr>
                            <p:spPr bwMode="auto">
                              <a:xfrm>
                                <a:off x="260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42" name="Group 60"/>
                            <p:cNvGrpSpPr>
                              <a:grpSpLocks/>
                            </p:cNvGrpSpPr>
                            <p:nvPr/>
                          </p:nvGrpSpPr>
                          <p:grpSpPr bwMode="auto">
                            <a:xfrm>
                              <a:off x="2606" y="2674"/>
                              <a:ext cx="9" cy="39"/>
                              <a:chOff x="2606" y="2674"/>
                              <a:chExt cx="9" cy="39"/>
                            </a:xfrm>
                          </p:grpSpPr>
                          <p:sp>
                            <p:nvSpPr>
                              <p:cNvPr id="413" name="Freeform 61"/>
                              <p:cNvSpPr>
                                <a:spLocks/>
                              </p:cNvSpPr>
                              <p:nvPr/>
                            </p:nvSpPr>
                            <p:spPr bwMode="auto">
                              <a:xfrm>
                                <a:off x="260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4" name="Freeform 62"/>
                              <p:cNvSpPr>
                                <a:spLocks/>
                              </p:cNvSpPr>
                              <p:nvPr/>
                            </p:nvSpPr>
                            <p:spPr bwMode="auto">
                              <a:xfrm>
                                <a:off x="260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534" name="Group 63"/>
                          <p:cNvGrpSpPr>
                            <a:grpSpLocks/>
                          </p:cNvGrpSpPr>
                          <p:nvPr/>
                        </p:nvGrpSpPr>
                        <p:grpSpPr bwMode="auto">
                          <a:xfrm>
                            <a:off x="2626" y="2674"/>
                            <a:ext cx="29" cy="39"/>
                            <a:chOff x="2626" y="2674"/>
                            <a:chExt cx="29" cy="39"/>
                          </a:xfrm>
                        </p:grpSpPr>
                        <p:grpSp>
                          <p:nvGrpSpPr>
                            <p:cNvPr id="54535" name="Group 64"/>
                            <p:cNvGrpSpPr>
                              <a:grpSpLocks/>
                            </p:cNvGrpSpPr>
                            <p:nvPr/>
                          </p:nvGrpSpPr>
                          <p:grpSpPr bwMode="auto">
                            <a:xfrm>
                              <a:off x="2626" y="2674"/>
                              <a:ext cx="13" cy="39"/>
                              <a:chOff x="2626" y="2674"/>
                              <a:chExt cx="13" cy="39"/>
                            </a:xfrm>
                          </p:grpSpPr>
                          <p:sp>
                            <p:nvSpPr>
                              <p:cNvPr id="409" name="Freeform 65"/>
                              <p:cNvSpPr>
                                <a:spLocks/>
                              </p:cNvSpPr>
                              <p:nvPr/>
                            </p:nvSpPr>
                            <p:spPr bwMode="auto">
                              <a:xfrm>
                                <a:off x="262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10" name="Freeform 66"/>
                              <p:cNvSpPr>
                                <a:spLocks/>
                              </p:cNvSpPr>
                              <p:nvPr/>
                            </p:nvSpPr>
                            <p:spPr bwMode="auto">
                              <a:xfrm>
                                <a:off x="263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36" name="Group 67"/>
                            <p:cNvGrpSpPr>
                              <a:grpSpLocks/>
                            </p:cNvGrpSpPr>
                            <p:nvPr/>
                          </p:nvGrpSpPr>
                          <p:grpSpPr bwMode="auto">
                            <a:xfrm>
                              <a:off x="2642" y="2674"/>
                              <a:ext cx="13" cy="39"/>
                              <a:chOff x="2642" y="2674"/>
                              <a:chExt cx="13" cy="39"/>
                            </a:xfrm>
                          </p:grpSpPr>
                          <p:sp>
                            <p:nvSpPr>
                              <p:cNvPr id="407" name="Freeform 68"/>
                              <p:cNvSpPr>
                                <a:spLocks/>
                              </p:cNvSpPr>
                              <p:nvPr/>
                            </p:nvSpPr>
                            <p:spPr bwMode="auto">
                              <a:xfrm>
                                <a:off x="264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8" name="Freeform 69"/>
                              <p:cNvSpPr>
                                <a:spLocks/>
                              </p:cNvSpPr>
                              <p:nvPr/>
                            </p:nvSpPr>
                            <p:spPr bwMode="auto">
                              <a:xfrm>
                                <a:off x="265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518" name="Group 70"/>
                        <p:cNvGrpSpPr>
                          <a:grpSpLocks/>
                        </p:cNvGrpSpPr>
                        <p:nvPr/>
                      </p:nvGrpSpPr>
                      <p:grpSpPr bwMode="auto">
                        <a:xfrm>
                          <a:off x="2659" y="2674"/>
                          <a:ext cx="61" cy="39"/>
                          <a:chOff x="2659" y="2674"/>
                          <a:chExt cx="61" cy="39"/>
                        </a:xfrm>
                      </p:grpSpPr>
                      <p:grpSp>
                        <p:nvGrpSpPr>
                          <p:cNvPr id="54519" name="Group 71"/>
                          <p:cNvGrpSpPr>
                            <a:grpSpLocks/>
                          </p:cNvGrpSpPr>
                          <p:nvPr/>
                        </p:nvGrpSpPr>
                        <p:grpSpPr bwMode="auto">
                          <a:xfrm>
                            <a:off x="2659" y="2674"/>
                            <a:ext cx="20" cy="39"/>
                            <a:chOff x="2659" y="2674"/>
                            <a:chExt cx="20" cy="39"/>
                          </a:xfrm>
                        </p:grpSpPr>
                        <p:grpSp>
                          <p:nvGrpSpPr>
                            <p:cNvPr id="54527" name="Group 72"/>
                            <p:cNvGrpSpPr>
                              <a:grpSpLocks/>
                            </p:cNvGrpSpPr>
                            <p:nvPr/>
                          </p:nvGrpSpPr>
                          <p:grpSpPr bwMode="auto">
                            <a:xfrm>
                              <a:off x="2659" y="2674"/>
                              <a:ext cx="12" cy="39"/>
                              <a:chOff x="2659" y="2674"/>
                              <a:chExt cx="12" cy="39"/>
                            </a:xfrm>
                          </p:grpSpPr>
                          <p:sp>
                            <p:nvSpPr>
                              <p:cNvPr id="401" name="Freeform 73"/>
                              <p:cNvSpPr>
                                <a:spLocks/>
                              </p:cNvSpPr>
                              <p:nvPr/>
                            </p:nvSpPr>
                            <p:spPr bwMode="auto">
                              <a:xfrm>
                                <a:off x="2659"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2" name="Freeform 74"/>
                              <p:cNvSpPr>
                                <a:spLocks/>
                              </p:cNvSpPr>
                              <p:nvPr/>
                            </p:nvSpPr>
                            <p:spPr bwMode="auto">
                              <a:xfrm>
                                <a:off x="266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28" name="Group 75"/>
                            <p:cNvGrpSpPr>
                              <a:grpSpLocks/>
                            </p:cNvGrpSpPr>
                            <p:nvPr/>
                          </p:nvGrpSpPr>
                          <p:grpSpPr bwMode="auto">
                            <a:xfrm>
                              <a:off x="2667" y="2674"/>
                              <a:ext cx="12" cy="39"/>
                              <a:chOff x="2667" y="2674"/>
                              <a:chExt cx="12" cy="39"/>
                            </a:xfrm>
                          </p:grpSpPr>
                          <p:sp>
                            <p:nvSpPr>
                              <p:cNvPr id="399" name="Freeform 76"/>
                              <p:cNvSpPr>
                                <a:spLocks/>
                              </p:cNvSpPr>
                              <p:nvPr/>
                            </p:nvSpPr>
                            <p:spPr bwMode="auto">
                              <a:xfrm>
                                <a:off x="2667"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400" name="Freeform 77"/>
                              <p:cNvSpPr>
                                <a:spLocks/>
                              </p:cNvSpPr>
                              <p:nvPr/>
                            </p:nvSpPr>
                            <p:spPr bwMode="auto">
                              <a:xfrm>
                                <a:off x="2670"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520" name="Group 78"/>
                          <p:cNvGrpSpPr>
                            <a:grpSpLocks/>
                          </p:cNvGrpSpPr>
                          <p:nvPr/>
                        </p:nvGrpSpPr>
                        <p:grpSpPr bwMode="auto">
                          <a:xfrm>
                            <a:off x="2690" y="2674"/>
                            <a:ext cx="30" cy="39"/>
                            <a:chOff x="2690" y="2674"/>
                            <a:chExt cx="30" cy="39"/>
                          </a:xfrm>
                        </p:grpSpPr>
                        <p:grpSp>
                          <p:nvGrpSpPr>
                            <p:cNvPr id="54521" name="Group 79"/>
                            <p:cNvGrpSpPr>
                              <a:grpSpLocks/>
                            </p:cNvGrpSpPr>
                            <p:nvPr/>
                          </p:nvGrpSpPr>
                          <p:grpSpPr bwMode="auto">
                            <a:xfrm>
                              <a:off x="2690" y="2674"/>
                              <a:ext cx="14" cy="39"/>
                              <a:chOff x="2690" y="2674"/>
                              <a:chExt cx="14" cy="39"/>
                            </a:xfrm>
                          </p:grpSpPr>
                          <p:sp>
                            <p:nvSpPr>
                              <p:cNvPr id="395" name="Freeform 80"/>
                              <p:cNvSpPr>
                                <a:spLocks/>
                              </p:cNvSpPr>
                              <p:nvPr/>
                            </p:nvSpPr>
                            <p:spPr bwMode="auto">
                              <a:xfrm>
                                <a:off x="269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96" name="Freeform 81"/>
                              <p:cNvSpPr>
                                <a:spLocks/>
                              </p:cNvSpPr>
                              <p:nvPr/>
                            </p:nvSpPr>
                            <p:spPr bwMode="auto">
                              <a:xfrm>
                                <a:off x="269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22" name="Group 82"/>
                            <p:cNvGrpSpPr>
                              <a:grpSpLocks/>
                            </p:cNvGrpSpPr>
                            <p:nvPr/>
                          </p:nvGrpSpPr>
                          <p:grpSpPr bwMode="auto">
                            <a:xfrm>
                              <a:off x="2707" y="2674"/>
                              <a:ext cx="13" cy="39"/>
                              <a:chOff x="2707" y="2674"/>
                              <a:chExt cx="13" cy="39"/>
                            </a:xfrm>
                          </p:grpSpPr>
                          <p:sp>
                            <p:nvSpPr>
                              <p:cNvPr id="393" name="Freeform 83"/>
                              <p:cNvSpPr>
                                <a:spLocks/>
                              </p:cNvSpPr>
                              <p:nvPr/>
                            </p:nvSpPr>
                            <p:spPr bwMode="auto">
                              <a:xfrm>
                                <a:off x="270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94" name="Freeform 84"/>
                              <p:cNvSpPr>
                                <a:spLocks/>
                              </p:cNvSpPr>
                              <p:nvPr/>
                            </p:nvSpPr>
                            <p:spPr bwMode="auto">
                              <a:xfrm>
                                <a:off x="271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nvGrpSpPr>
                      <p:cNvPr id="54486" name="Group 85"/>
                      <p:cNvGrpSpPr>
                        <a:grpSpLocks/>
                      </p:cNvGrpSpPr>
                      <p:nvPr/>
                    </p:nvGrpSpPr>
                    <p:grpSpPr bwMode="auto">
                      <a:xfrm>
                        <a:off x="2723" y="2674"/>
                        <a:ext cx="126" cy="39"/>
                        <a:chOff x="2723" y="2674"/>
                        <a:chExt cx="126" cy="39"/>
                      </a:xfrm>
                    </p:grpSpPr>
                    <p:grpSp>
                      <p:nvGrpSpPr>
                        <p:cNvPr id="54487" name="Group 86"/>
                        <p:cNvGrpSpPr>
                          <a:grpSpLocks/>
                        </p:cNvGrpSpPr>
                        <p:nvPr/>
                      </p:nvGrpSpPr>
                      <p:grpSpPr bwMode="auto">
                        <a:xfrm>
                          <a:off x="2723" y="2674"/>
                          <a:ext cx="61" cy="39"/>
                          <a:chOff x="2723" y="2674"/>
                          <a:chExt cx="61" cy="39"/>
                        </a:xfrm>
                      </p:grpSpPr>
                      <p:grpSp>
                        <p:nvGrpSpPr>
                          <p:cNvPr id="54503" name="Group 87"/>
                          <p:cNvGrpSpPr>
                            <a:grpSpLocks/>
                          </p:cNvGrpSpPr>
                          <p:nvPr/>
                        </p:nvGrpSpPr>
                        <p:grpSpPr bwMode="auto">
                          <a:xfrm>
                            <a:off x="2723" y="2674"/>
                            <a:ext cx="21" cy="39"/>
                            <a:chOff x="2723" y="2674"/>
                            <a:chExt cx="21" cy="39"/>
                          </a:xfrm>
                        </p:grpSpPr>
                        <p:grpSp>
                          <p:nvGrpSpPr>
                            <p:cNvPr id="54511" name="Group 88"/>
                            <p:cNvGrpSpPr>
                              <a:grpSpLocks/>
                            </p:cNvGrpSpPr>
                            <p:nvPr/>
                          </p:nvGrpSpPr>
                          <p:grpSpPr bwMode="auto">
                            <a:xfrm>
                              <a:off x="2723" y="2674"/>
                              <a:ext cx="10" cy="39"/>
                              <a:chOff x="2723" y="2674"/>
                              <a:chExt cx="10" cy="39"/>
                            </a:xfrm>
                          </p:grpSpPr>
                          <p:sp>
                            <p:nvSpPr>
                              <p:cNvPr id="385" name="Freeform 89"/>
                              <p:cNvSpPr>
                                <a:spLocks/>
                              </p:cNvSpPr>
                              <p:nvPr/>
                            </p:nvSpPr>
                            <p:spPr bwMode="auto">
                              <a:xfrm>
                                <a:off x="272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6" name="Freeform 90"/>
                              <p:cNvSpPr>
                                <a:spLocks/>
                              </p:cNvSpPr>
                              <p:nvPr/>
                            </p:nvSpPr>
                            <p:spPr bwMode="auto">
                              <a:xfrm>
                                <a:off x="27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12" name="Group 91"/>
                            <p:cNvGrpSpPr>
                              <a:grpSpLocks/>
                            </p:cNvGrpSpPr>
                            <p:nvPr/>
                          </p:nvGrpSpPr>
                          <p:grpSpPr bwMode="auto">
                            <a:xfrm>
                              <a:off x="2731" y="2674"/>
                              <a:ext cx="13" cy="39"/>
                              <a:chOff x="2731" y="2674"/>
                              <a:chExt cx="13" cy="39"/>
                            </a:xfrm>
                          </p:grpSpPr>
                          <p:sp>
                            <p:nvSpPr>
                              <p:cNvPr id="383" name="Freeform 92"/>
                              <p:cNvSpPr>
                                <a:spLocks/>
                              </p:cNvSpPr>
                              <p:nvPr/>
                            </p:nvSpPr>
                            <p:spPr bwMode="auto">
                              <a:xfrm>
                                <a:off x="27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4" name="Freeform 93"/>
                              <p:cNvSpPr>
                                <a:spLocks/>
                              </p:cNvSpPr>
                              <p:nvPr/>
                            </p:nvSpPr>
                            <p:spPr bwMode="auto">
                              <a:xfrm>
                                <a:off x="273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504" name="Group 94"/>
                          <p:cNvGrpSpPr>
                            <a:grpSpLocks/>
                          </p:cNvGrpSpPr>
                          <p:nvPr/>
                        </p:nvGrpSpPr>
                        <p:grpSpPr bwMode="auto">
                          <a:xfrm>
                            <a:off x="2755" y="2674"/>
                            <a:ext cx="29" cy="39"/>
                            <a:chOff x="2755" y="2674"/>
                            <a:chExt cx="29" cy="39"/>
                          </a:xfrm>
                        </p:grpSpPr>
                        <p:grpSp>
                          <p:nvGrpSpPr>
                            <p:cNvPr id="54505" name="Group 95"/>
                            <p:cNvGrpSpPr>
                              <a:grpSpLocks/>
                            </p:cNvGrpSpPr>
                            <p:nvPr/>
                          </p:nvGrpSpPr>
                          <p:grpSpPr bwMode="auto">
                            <a:xfrm>
                              <a:off x="2755" y="2674"/>
                              <a:ext cx="13" cy="39"/>
                              <a:chOff x="2755" y="2674"/>
                              <a:chExt cx="13" cy="39"/>
                            </a:xfrm>
                          </p:grpSpPr>
                          <p:sp>
                            <p:nvSpPr>
                              <p:cNvPr id="379" name="Freeform 96"/>
                              <p:cNvSpPr>
                                <a:spLocks/>
                              </p:cNvSpPr>
                              <p:nvPr/>
                            </p:nvSpPr>
                            <p:spPr bwMode="auto">
                              <a:xfrm>
                                <a:off x="275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80" name="Freeform 97"/>
                              <p:cNvSpPr>
                                <a:spLocks/>
                              </p:cNvSpPr>
                              <p:nvPr/>
                            </p:nvSpPr>
                            <p:spPr bwMode="auto">
                              <a:xfrm>
                                <a:off x="276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506" name="Group 98"/>
                            <p:cNvGrpSpPr>
                              <a:grpSpLocks/>
                            </p:cNvGrpSpPr>
                            <p:nvPr/>
                          </p:nvGrpSpPr>
                          <p:grpSpPr bwMode="auto">
                            <a:xfrm>
                              <a:off x="2771" y="2674"/>
                              <a:ext cx="13" cy="39"/>
                              <a:chOff x="2771" y="2674"/>
                              <a:chExt cx="13" cy="39"/>
                            </a:xfrm>
                          </p:grpSpPr>
                          <p:sp>
                            <p:nvSpPr>
                              <p:cNvPr id="377" name="Freeform 99"/>
                              <p:cNvSpPr>
                                <a:spLocks/>
                              </p:cNvSpPr>
                              <p:nvPr/>
                            </p:nvSpPr>
                            <p:spPr bwMode="auto">
                              <a:xfrm>
                                <a:off x="277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8" name="Freeform 100"/>
                              <p:cNvSpPr>
                                <a:spLocks/>
                              </p:cNvSpPr>
                              <p:nvPr/>
                            </p:nvSpPr>
                            <p:spPr bwMode="auto">
                              <a:xfrm>
                                <a:off x="277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488" name="Group 101"/>
                        <p:cNvGrpSpPr>
                          <a:grpSpLocks/>
                        </p:cNvGrpSpPr>
                        <p:nvPr/>
                      </p:nvGrpSpPr>
                      <p:grpSpPr bwMode="auto">
                        <a:xfrm>
                          <a:off x="2787" y="2674"/>
                          <a:ext cx="62" cy="39"/>
                          <a:chOff x="2787" y="2674"/>
                          <a:chExt cx="62" cy="39"/>
                        </a:xfrm>
                      </p:grpSpPr>
                      <p:grpSp>
                        <p:nvGrpSpPr>
                          <p:cNvPr id="54489" name="Group 102"/>
                          <p:cNvGrpSpPr>
                            <a:grpSpLocks/>
                          </p:cNvGrpSpPr>
                          <p:nvPr/>
                        </p:nvGrpSpPr>
                        <p:grpSpPr bwMode="auto">
                          <a:xfrm>
                            <a:off x="2787" y="2674"/>
                            <a:ext cx="22" cy="39"/>
                            <a:chOff x="2787" y="2674"/>
                            <a:chExt cx="22" cy="39"/>
                          </a:xfrm>
                        </p:grpSpPr>
                        <p:grpSp>
                          <p:nvGrpSpPr>
                            <p:cNvPr id="54497" name="Group 103"/>
                            <p:cNvGrpSpPr>
                              <a:grpSpLocks/>
                            </p:cNvGrpSpPr>
                            <p:nvPr/>
                          </p:nvGrpSpPr>
                          <p:grpSpPr bwMode="auto">
                            <a:xfrm>
                              <a:off x="2787" y="2674"/>
                              <a:ext cx="6" cy="39"/>
                              <a:chOff x="2787" y="2674"/>
                              <a:chExt cx="6" cy="39"/>
                            </a:xfrm>
                          </p:grpSpPr>
                          <p:sp>
                            <p:nvSpPr>
                              <p:cNvPr id="371" name="Freeform 104"/>
                              <p:cNvSpPr>
                                <a:spLocks/>
                              </p:cNvSpPr>
                              <p:nvPr/>
                            </p:nvSpPr>
                            <p:spPr bwMode="auto">
                              <a:xfrm>
                                <a:off x="278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2" name="Freeform 105"/>
                              <p:cNvSpPr>
                                <a:spLocks/>
                              </p:cNvSpPr>
                              <p:nvPr/>
                            </p:nvSpPr>
                            <p:spPr bwMode="auto">
                              <a:xfrm>
                                <a:off x="278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98" name="Group 106"/>
                            <p:cNvGrpSpPr>
                              <a:grpSpLocks/>
                            </p:cNvGrpSpPr>
                            <p:nvPr/>
                          </p:nvGrpSpPr>
                          <p:grpSpPr bwMode="auto">
                            <a:xfrm>
                              <a:off x="2796" y="2674"/>
                              <a:ext cx="13" cy="39"/>
                              <a:chOff x="2796" y="2674"/>
                              <a:chExt cx="13" cy="39"/>
                            </a:xfrm>
                          </p:grpSpPr>
                          <p:sp>
                            <p:nvSpPr>
                              <p:cNvPr id="369" name="Freeform 107"/>
                              <p:cNvSpPr>
                                <a:spLocks/>
                              </p:cNvSpPr>
                              <p:nvPr/>
                            </p:nvSpPr>
                            <p:spPr bwMode="auto">
                              <a:xfrm>
                                <a:off x="279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70" name="Freeform 108"/>
                              <p:cNvSpPr>
                                <a:spLocks/>
                              </p:cNvSpPr>
                              <p:nvPr/>
                            </p:nvSpPr>
                            <p:spPr bwMode="auto">
                              <a:xfrm>
                                <a:off x="279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490" name="Group 109"/>
                          <p:cNvGrpSpPr>
                            <a:grpSpLocks/>
                          </p:cNvGrpSpPr>
                          <p:nvPr/>
                        </p:nvGrpSpPr>
                        <p:grpSpPr bwMode="auto">
                          <a:xfrm>
                            <a:off x="2820" y="2674"/>
                            <a:ext cx="29" cy="39"/>
                            <a:chOff x="2820" y="2674"/>
                            <a:chExt cx="29" cy="39"/>
                          </a:xfrm>
                        </p:grpSpPr>
                        <p:grpSp>
                          <p:nvGrpSpPr>
                            <p:cNvPr id="54491" name="Group 110"/>
                            <p:cNvGrpSpPr>
                              <a:grpSpLocks/>
                            </p:cNvGrpSpPr>
                            <p:nvPr/>
                          </p:nvGrpSpPr>
                          <p:grpSpPr bwMode="auto">
                            <a:xfrm>
                              <a:off x="2820" y="2674"/>
                              <a:ext cx="13" cy="39"/>
                              <a:chOff x="2820" y="2674"/>
                              <a:chExt cx="13" cy="39"/>
                            </a:xfrm>
                          </p:grpSpPr>
                          <p:sp>
                            <p:nvSpPr>
                              <p:cNvPr id="365" name="Freeform 111"/>
                              <p:cNvSpPr>
                                <a:spLocks/>
                              </p:cNvSpPr>
                              <p:nvPr/>
                            </p:nvSpPr>
                            <p:spPr bwMode="auto">
                              <a:xfrm>
                                <a:off x="282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66" name="Freeform 112"/>
                              <p:cNvSpPr>
                                <a:spLocks/>
                              </p:cNvSpPr>
                              <p:nvPr/>
                            </p:nvSpPr>
                            <p:spPr bwMode="auto">
                              <a:xfrm>
                                <a:off x="282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92" name="Group 113"/>
                            <p:cNvGrpSpPr>
                              <a:grpSpLocks/>
                            </p:cNvGrpSpPr>
                            <p:nvPr/>
                          </p:nvGrpSpPr>
                          <p:grpSpPr bwMode="auto">
                            <a:xfrm>
                              <a:off x="2836" y="2674"/>
                              <a:ext cx="13" cy="39"/>
                              <a:chOff x="2836" y="2674"/>
                              <a:chExt cx="13" cy="39"/>
                            </a:xfrm>
                          </p:grpSpPr>
                          <p:sp>
                            <p:nvSpPr>
                              <p:cNvPr id="363" name="Freeform 114"/>
                              <p:cNvSpPr>
                                <a:spLocks/>
                              </p:cNvSpPr>
                              <p:nvPr/>
                            </p:nvSpPr>
                            <p:spPr bwMode="auto">
                              <a:xfrm>
                                <a:off x="283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64" name="Freeform 115"/>
                              <p:cNvSpPr>
                                <a:spLocks/>
                              </p:cNvSpPr>
                              <p:nvPr/>
                            </p:nvSpPr>
                            <p:spPr bwMode="auto">
                              <a:xfrm>
                                <a:off x="284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grpSp>
                  <p:nvGrpSpPr>
                    <p:cNvPr id="54422" name="Group 116"/>
                    <p:cNvGrpSpPr>
                      <a:grpSpLocks/>
                    </p:cNvGrpSpPr>
                    <p:nvPr/>
                  </p:nvGrpSpPr>
                  <p:grpSpPr bwMode="auto">
                    <a:xfrm>
                      <a:off x="2852" y="2674"/>
                      <a:ext cx="255" cy="39"/>
                      <a:chOff x="2852" y="2674"/>
                      <a:chExt cx="255" cy="39"/>
                    </a:xfrm>
                  </p:grpSpPr>
                  <p:grpSp>
                    <p:nvGrpSpPr>
                      <p:cNvPr id="54423" name="Group 117"/>
                      <p:cNvGrpSpPr>
                        <a:grpSpLocks/>
                      </p:cNvGrpSpPr>
                      <p:nvPr/>
                    </p:nvGrpSpPr>
                    <p:grpSpPr bwMode="auto">
                      <a:xfrm>
                        <a:off x="2852" y="2674"/>
                        <a:ext cx="126" cy="39"/>
                        <a:chOff x="2852" y="2674"/>
                        <a:chExt cx="126" cy="39"/>
                      </a:xfrm>
                    </p:grpSpPr>
                    <p:grpSp>
                      <p:nvGrpSpPr>
                        <p:cNvPr id="54455" name="Group 118"/>
                        <p:cNvGrpSpPr>
                          <a:grpSpLocks/>
                        </p:cNvGrpSpPr>
                        <p:nvPr/>
                      </p:nvGrpSpPr>
                      <p:grpSpPr bwMode="auto">
                        <a:xfrm>
                          <a:off x="2852" y="2674"/>
                          <a:ext cx="63" cy="39"/>
                          <a:chOff x="2852" y="2674"/>
                          <a:chExt cx="63" cy="39"/>
                        </a:xfrm>
                      </p:grpSpPr>
                      <p:grpSp>
                        <p:nvGrpSpPr>
                          <p:cNvPr id="54471" name="Group 119"/>
                          <p:cNvGrpSpPr>
                            <a:grpSpLocks/>
                          </p:cNvGrpSpPr>
                          <p:nvPr/>
                        </p:nvGrpSpPr>
                        <p:grpSpPr bwMode="auto">
                          <a:xfrm>
                            <a:off x="2852" y="2674"/>
                            <a:ext cx="29" cy="39"/>
                            <a:chOff x="2852" y="2674"/>
                            <a:chExt cx="29" cy="39"/>
                          </a:xfrm>
                        </p:grpSpPr>
                        <p:grpSp>
                          <p:nvGrpSpPr>
                            <p:cNvPr id="54479" name="Group 120"/>
                            <p:cNvGrpSpPr>
                              <a:grpSpLocks/>
                            </p:cNvGrpSpPr>
                            <p:nvPr/>
                          </p:nvGrpSpPr>
                          <p:grpSpPr bwMode="auto">
                            <a:xfrm>
                              <a:off x="2852" y="2674"/>
                              <a:ext cx="13" cy="39"/>
                              <a:chOff x="2852" y="2674"/>
                              <a:chExt cx="13" cy="39"/>
                            </a:xfrm>
                          </p:grpSpPr>
                          <p:sp>
                            <p:nvSpPr>
                              <p:cNvPr id="353" name="Freeform 121"/>
                              <p:cNvSpPr>
                                <a:spLocks/>
                              </p:cNvSpPr>
                              <p:nvPr/>
                            </p:nvSpPr>
                            <p:spPr bwMode="auto">
                              <a:xfrm>
                                <a:off x="285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54" name="Freeform 122"/>
                              <p:cNvSpPr>
                                <a:spLocks/>
                              </p:cNvSpPr>
                              <p:nvPr/>
                            </p:nvSpPr>
                            <p:spPr bwMode="auto">
                              <a:xfrm>
                                <a:off x="286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80" name="Group 123"/>
                            <p:cNvGrpSpPr>
                              <a:grpSpLocks/>
                            </p:cNvGrpSpPr>
                            <p:nvPr/>
                          </p:nvGrpSpPr>
                          <p:grpSpPr bwMode="auto">
                            <a:xfrm>
                              <a:off x="2868" y="2674"/>
                              <a:ext cx="13" cy="39"/>
                              <a:chOff x="2868" y="2674"/>
                              <a:chExt cx="13" cy="39"/>
                            </a:xfrm>
                          </p:grpSpPr>
                          <p:sp>
                            <p:nvSpPr>
                              <p:cNvPr id="351" name="Freeform 124"/>
                              <p:cNvSpPr>
                                <a:spLocks/>
                              </p:cNvSpPr>
                              <p:nvPr/>
                            </p:nvSpPr>
                            <p:spPr bwMode="auto">
                              <a:xfrm>
                                <a:off x="2868"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52" name="Freeform 125"/>
                              <p:cNvSpPr>
                                <a:spLocks/>
                              </p:cNvSpPr>
                              <p:nvPr/>
                            </p:nvSpPr>
                            <p:spPr bwMode="auto">
                              <a:xfrm>
                                <a:off x="287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472" name="Group 126"/>
                          <p:cNvGrpSpPr>
                            <a:grpSpLocks/>
                          </p:cNvGrpSpPr>
                          <p:nvPr/>
                        </p:nvGrpSpPr>
                        <p:grpSpPr bwMode="auto">
                          <a:xfrm>
                            <a:off x="2892" y="2674"/>
                            <a:ext cx="23" cy="39"/>
                            <a:chOff x="2892" y="2674"/>
                            <a:chExt cx="23" cy="39"/>
                          </a:xfrm>
                        </p:grpSpPr>
                        <p:grpSp>
                          <p:nvGrpSpPr>
                            <p:cNvPr id="54473" name="Group 127"/>
                            <p:cNvGrpSpPr>
                              <a:grpSpLocks/>
                            </p:cNvGrpSpPr>
                            <p:nvPr/>
                          </p:nvGrpSpPr>
                          <p:grpSpPr bwMode="auto">
                            <a:xfrm>
                              <a:off x="2892" y="2674"/>
                              <a:ext cx="13" cy="39"/>
                              <a:chOff x="2892" y="2674"/>
                              <a:chExt cx="13" cy="39"/>
                            </a:xfrm>
                          </p:grpSpPr>
                          <p:sp>
                            <p:nvSpPr>
                              <p:cNvPr id="347" name="Freeform 128"/>
                              <p:cNvSpPr>
                                <a:spLocks/>
                              </p:cNvSpPr>
                              <p:nvPr/>
                            </p:nvSpPr>
                            <p:spPr bwMode="auto">
                              <a:xfrm>
                                <a:off x="289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8" name="Freeform 129"/>
                              <p:cNvSpPr>
                                <a:spLocks/>
                              </p:cNvSpPr>
                              <p:nvPr/>
                            </p:nvSpPr>
                            <p:spPr bwMode="auto">
                              <a:xfrm>
                                <a:off x="290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74" name="Group 130"/>
                            <p:cNvGrpSpPr>
                              <a:grpSpLocks/>
                            </p:cNvGrpSpPr>
                            <p:nvPr/>
                          </p:nvGrpSpPr>
                          <p:grpSpPr bwMode="auto">
                            <a:xfrm>
                              <a:off x="2908" y="2674"/>
                              <a:ext cx="7" cy="39"/>
                              <a:chOff x="2908" y="2674"/>
                              <a:chExt cx="7" cy="39"/>
                            </a:xfrm>
                          </p:grpSpPr>
                          <p:sp>
                            <p:nvSpPr>
                              <p:cNvPr id="345" name="Freeform 131"/>
                              <p:cNvSpPr>
                                <a:spLocks/>
                              </p:cNvSpPr>
                              <p:nvPr/>
                            </p:nvSpPr>
                            <p:spPr bwMode="auto">
                              <a:xfrm>
                                <a:off x="291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6" name="Freeform 132"/>
                              <p:cNvSpPr>
                                <a:spLocks/>
                              </p:cNvSpPr>
                              <p:nvPr/>
                            </p:nvSpPr>
                            <p:spPr bwMode="auto">
                              <a:xfrm>
                                <a:off x="291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456" name="Group 133"/>
                        <p:cNvGrpSpPr>
                          <a:grpSpLocks/>
                        </p:cNvGrpSpPr>
                        <p:nvPr/>
                      </p:nvGrpSpPr>
                      <p:grpSpPr bwMode="auto">
                        <a:xfrm>
                          <a:off x="2916" y="2674"/>
                          <a:ext cx="62" cy="39"/>
                          <a:chOff x="2916" y="2674"/>
                          <a:chExt cx="62" cy="39"/>
                        </a:xfrm>
                      </p:grpSpPr>
                      <p:grpSp>
                        <p:nvGrpSpPr>
                          <p:cNvPr id="54457" name="Group 134"/>
                          <p:cNvGrpSpPr>
                            <a:grpSpLocks/>
                          </p:cNvGrpSpPr>
                          <p:nvPr/>
                        </p:nvGrpSpPr>
                        <p:grpSpPr bwMode="auto">
                          <a:xfrm>
                            <a:off x="2916" y="2674"/>
                            <a:ext cx="30" cy="39"/>
                            <a:chOff x="2916" y="2674"/>
                            <a:chExt cx="30" cy="39"/>
                          </a:xfrm>
                        </p:grpSpPr>
                        <p:grpSp>
                          <p:nvGrpSpPr>
                            <p:cNvPr id="54465" name="Group 135"/>
                            <p:cNvGrpSpPr>
                              <a:grpSpLocks/>
                            </p:cNvGrpSpPr>
                            <p:nvPr/>
                          </p:nvGrpSpPr>
                          <p:grpSpPr bwMode="auto">
                            <a:xfrm>
                              <a:off x="2916" y="2674"/>
                              <a:ext cx="13" cy="39"/>
                              <a:chOff x="2916" y="2674"/>
                              <a:chExt cx="13" cy="39"/>
                            </a:xfrm>
                          </p:grpSpPr>
                          <p:sp>
                            <p:nvSpPr>
                              <p:cNvPr id="339" name="Freeform 136"/>
                              <p:cNvSpPr>
                                <a:spLocks/>
                              </p:cNvSpPr>
                              <p:nvPr/>
                            </p:nvSpPr>
                            <p:spPr bwMode="auto">
                              <a:xfrm>
                                <a:off x="291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40" name="Freeform 137"/>
                              <p:cNvSpPr>
                                <a:spLocks/>
                              </p:cNvSpPr>
                              <p:nvPr/>
                            </p:nvSpPr>
                            <p:spPr bwMode="auto">
                              <a:xfrm>
                                <a:off x="292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66" name="Group 138"/>
                            <p:cNvGrpSpPr>
                              <a:grpSpLocks/>
                            </p:cNvGrpSpPr>
                            <p:nvPr/>
                          </p:nvGrpSpPr>
                          <p:grpSpPr bwMode="auto">
                            <a:xfrm>
                              <a:off x="2933" y="2674"/>
                              <a:ext cx="13" cy="39"/>
                              <a:chOff x="2933" y="2674"/>
                              <a:chExt cx="13" cy="39"/>
                            </a:xfrm>
                          </p:grpSpPr>
                          <p:sp>
                            <p:nvSpPr>
                              <p:cNvPr id="337" name="Freeform 139"/>
                              <p:cNvSpPr>
                                <a:spLocks/>
                              </p:cNvSpPr>
                              <p:nvPr/>
                            </p:nvSpPr>
                            <p:spPr bwMode="auto">
                              <a:xfrm>
                                <a:off x="2933"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8" name="Freeform 140"/>
                              <p:cNvSpPr>
                                <a:spLocks/>
                              </p:cNvSpPr>
                              <p:nvPr/>
                            </p:nvSpPr>
                            <p:spPr bwMode="auto">
                              <a:xfrm>
                                <a:off x="2940"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458" name="Group 141"/>
                          <p:cNvGrpSpPr>
                            <a:grpSpLocks/>
                          </p:cNvGrpSpPr>
                          <p:nvPr/>
                        </p:nvGrpSpPr>
                        <p:grpSpPr bwMode="auto">
                          <a:xfrm>
                            <a:off x="2957" y="2674"/>
                            <a:ext cx="21" cy="39"/>
                            <a:chOff x="2957" y="2674"/>
                            <a:chExt cx="21" cy="39"/>
                          </a:xfrm>
                        </p:grpSpPr>
                        <p:grpSp>
                          <p:nvGrpSpPr>
                            <p:cNvPr id="54459" name="Group 142"/>
                            <p:cNvGrpSpPr>
                              <a:grpSpLocks/>
                            </p:cNvGrpSpPr>
                            <p:nvPr/>
                          </p:nvGrpSpPr>
                          <p:grpSpPr bwMode="auto">
                            <a:xfrm>
                              <a:off x="2957" y="2674"/>
                              <a:ext cx="13" cy="39"/>
                              <a:chOff x="2957" y="2674"/>
                              <a:chExt cx="13" cy="39"/>
                            </a:xfrm>
                          </p:grpSpPr>
                          <p:sp>
                            <p:nvSpPr>
                              <p:cNvPr id="333" name="Freeform 143"/>
                              <p:cNvSpPr>
                                <a:spLocks/>
                              </p:cNvSpPr>
                              <p:nvPr/>
                            </p:nvSpPr>
                            <p:spPr bwMode="auto">
                              <a:xfrm>
                                <a:off x="296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4" name="Freeform 144"/>
                              <p:cNvSpPr>
                                <a:spLocks/>
                              </p:cNvSpPr>
                              <p:nvPr/>
                            </p:nvSpPr>
                            <p:spPr bwMode="auto">
                              <a:xfrm>
                                <a:off x="29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60" name="Group 145"/>
                            <p:cNvGrpSpPr>
                              <a:grpSpLocks/>
                            </p:cNvGrpSpPr>
                            <p:nvPr/>
                          </p:nvGrpSpPr>
                          <p:grpSpPr bwMode="auto">
                            <a:xfrm>
                              <a:off x="2970" y="2674"/>
                              <a:ext cx="8" cy="39"/>
                              <a:chOff x="2970" y="2674"/>
                              <a:chExt cx="8" cy="39"/>
                            </a:xfrm>
                          </p:grpSpPr>
                          <p:sp>
                            <p:nvSpPr>
                              <p:cNvPr id="331" name="Freeform 146"/>
                              <p:cNvSpPr>
                                <a:spLocks/>
                              </p:cNvSpPr>
                              <p:nvPr/>
                            </p:nvSpPr>
                            <p:spPr bwMode="auto">
                              <a:xfrm>
                                <a:off x="29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32" name="Freeform 147"/>
                              <p:cNvSpPr>
                                <a:spLocks/>
                              </p:cNvSpPr>
                              <p:nvPr/>
                            </p:nvSpPr>
                            <p:spPr bwMode="auto">
                              <a:xfrm>
                                <a:off x="297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nvGrpSpPr>
                      <p:cNvPr id="54424" name="Group 148"/>
                      <p:cNvGrpSpPr>
                        <a:grpSpLocks/>
                      </p:cNvGrpSpPr>
                      <p:nvPr/>
                    </p:nvGrpSpPr>
                    <p:grpSpPr bwMode="auto">
                      <a:xfrm>
                        <a:off x="2981" y="2674"/>
                        <a:ext cx="126" cy="39"/>
                        <a:chOff x="2981" y="2674"/>
                        <a:chExt cx="126" cy="39"/>
                      </a:xfrm>
                    </p:grpSpPr>
                    <p:grpSp>
                      <p:nvGrpSpPr>
                        <p:cNvPr id="54425" name="Group 149"/>
                        <p:cNvGrpSpPr>
                          <a:grpSpLocks/>
                        </p:cNvGrpSpPr>
                        <p:nvPr/>
                      </p:nvGrpSpPr>
                      <p:grpSpPr bwMode="auto">
                        <a:xfrm>
                          <a:off x="2981" y="2674"/>
                          <a:ext cx="61" cy="39"/>
                          <a:chOff x="2981" y="2674"/>
                          <a:chExt cx="61" cy="39"/>
                        </a:xfrm>
                      </p:grpSpPr>
                      <p:grpSp>
                        <p:nvGrpSpPr>
                          <p:cNvPr id="54441" name="Group 150"/>
                          <p:cNvGrpSpPr>
                            <a:grpSpLocks/>
                          </p:cNvGrpSpPr>
                          <p:nvPr/>
                        </p:nvGrpSpPr>
                        <p:grpSpPr bwMode="auto">
                          <a:xfrm>
                            <a:off x="2981" y="2674"/>
                            <a:ext cx="29" cy="39"/>
                            <a:chOff x="2981" y="2674"/>
                            <a:chExt cx="29" cy="39"/>
                          </a:xfrm>
                        </p:grpSpPr>
                        <p:grpSp>
                          <p:nvGrpSpPr>
                            <p:cNvPr id="54449" name="Group 151"/>
                            <p:cNvGrpSpPr>
                              <a:grpSpLocks/>
                            </p:cNvGrpSpPr>
                            <p:nvPr/>
                          </p:nvGrpSpPr>
                          <p:grpSpPr bwMode="auto">
                            <a:xfrm>
                              <a:off x="2981" y="2674"/>
                              <a:ext cx="13" cy="39"/>
                              <a:chOff x="2981" y="2674"/>
                              <a:chExt cx="13" cy="39"/>
                            </a:xfrm>
                          </p:grpSpPr>
                          <p:sp>
                            <p:nvSpPr>
                              <p:cNvPr id="323" name="Freeform 152"/>
                              <p:cNvSpPr>
                                <a:spLocks/>
                              </p:cNvSpPr>
                              <p:nvPr/>
                            </p:nvSpPr>
                            <p:spPr bwMode="auto">
                              <a:xfrm>
                                <a:off x="298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24" name="Freeform 153"/>
                              <p:cNvSpPr>
                                <a:spLocks/>
                              </p:cNvSpPr>
                              <p:nvPr/>
                            </p:nvSpPr>
                            <p:spPr bwMode="auto">
                              <a:xfrm>
                                <a:off x="2989"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50" name="Group 154"/>
                            <p:cNvGrpSpPr>
                              <a:grpSpLocks/>
                            </p:cNvGrpSpPr>
                            <p:nvPr/>
                          </p:nvGrpSpPr>
                          <p:grpSpPr bwMode="auto">
                            <a:xfrm>
                              <a:off x="2997" y="2674"/>
                              <a:ext cx="13" cy="39"/>
                              <a:chOff x="2997" y="2674"/>
                              <a:chExt cx="13" cy="39"/>
                            </a:xfrm>
                          </p:grpSpPr>
                          <p:sp>
                            <p:nvSpPr>
                              <p:cNvPr id="321" name="Freeform 155"/>
                              <p:cNvSpPr>
                                <a:spLocks/>
                              </p:cNvSpPr>
                              <p:nvPr/>
                            </p:nvSpPr>
                            <p:spPr bwMode="auto">
                              <a:xfrm>
                                <a:off x="299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22" name="Freeform 156"/>
                              <p:cNvSpPr>
                                <a:spLocks/>
                              </p:cNvSpPr>
                              <p:nvPr/>
                            </p:nvSpPr>
                            <p:spPr bwMode="auto">
                              <a:xfrm>
                                <a:off x="3005"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442" name="Group 157"/>
                          <p:cNvGrpSpPr>
                            <a:grpSpLocks/>
                          </p:cNvGrpSpPr>
                          <p:nvPr/>
                        </p:nvGrpSpPr>
                        <p:grpSpPr bwMode="auto">
                          <a:xfrm>
                            <a:off x="3021" y="2674"/>
                            <a:ext cx="21" cy="39"/>
                            <a:chOff x="3021" y="2674"/>
                            <a:chExt cx="21" cy="39"/>
                          </a:xfrm>
                        </p:grpSpPr>
                        <p:grpSp>
                          <p:nvGrpSpPr>
                            <p:cNvPr id="54443" name="Group 158"/>
                            <p:cNvGrpSpPr>
                              <a:grpSpLocks/>
                            </p:cNvGrpSpPr>
                            <p:nvPr/>
                          </p:nvGrpSpPr>
                          <p:grpSpPr bwMode="auto">
                            <a:xfrm>
                              <a:off x="3021" y="2674"/>
                              <a:ext cx="13" cy="39"/>
                              <a:chOff x="3021" y="2674"/>
                              <a:chExt cx="13" cy="39"/>
                            </a:xfrm>
                          </p:grpSpPr>
                          <p:sp>
                            <p:nvSpPr>
                              <p:cNvPr id="317" name="Freeform 159"/>
                              <p:cNvSpPr>
                                <a:spLocks/>
                              </p:cNvSpPr>
                              <p:nvPr/>
                            </p:nvSpPr>
                            <p:spPr bwMode="auto">
                              <a:xfrm>
                                <a:off x="3026"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8" name="Freeform 160"/>
                              <p:cNvSpPr>
                                <a:spLocks/>
                              </p:cNvSpPr>
                              <p:nvPr/>
                            </p:nvSpPr>
                            <p:spPr bwMode="auto">
                              <a:xfrm>
                                <a:off x="303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44" name="Group 161"/>
                            <p:cNvGrpSpPr>
                              <a:grpSpLocks/>
                            </p:cNvGrpSpPr>
                            <p:nvPr/>
                          </p:nvGrpSpPr>
                          <p:grpSpPr bwMode="auto">
                            <a:xfrm>
                              <a:off x="3031" y="2674"/>
                              <a:ext cx="11" cy="39"/>
                              <a:chOff x="3031" y="2674"/>
                              <a:chExt cx="11" cy="39"/>
                            </a:xfrm>
                          </p:grpSpPr>
                          <p:sp>
                            <p:nvSpPr>
                              <p:cNvPr id="315" name="Freeform 162"/>
                              <p:cNvSpPr>
                                <a:spLocks/>
                              </p:cNvSpPr>
                              <p:nvPr/>
                            </p:nvSpPr>
                            <p:spPr bwMode="auto">
                              <a:xfrm>
                                <a:off x="3031" y="2674"/>
                                <a:ext cx="4" cy="39"/>
                              </a:xfrm>
                              <a:custGeom>
                                <a:avLst/>
                                <a:gdLst/>
                                <a:ahLst/>
                                <a:cxnLst>
                                  <a:cxn ang="0">
                                    <a:pos x="3" y="0"/>
                                  </a:cxn>
                                  <a:cxn ang="0">
                                    <a:pos x="0" y="0"/>
                                  </a:cxn>
                                  <a:cxn ang="0">
                                    <a:pos x="0" y="38"/>
                                  </a:cxn>
                                  <a:cxn ang="0">
                                    <a:pos x="3" y="38"/>
                                  </a:cxn>
                                  <a:cxn ang="0">
                                    <a:pos x="3" y="0"/>
                                  </a:cxn>
                                </a:cxnLst>
                                <a:rect l="0" t="0" r="r" b="b"/>
                                <a:pathLst>
                                  <a:path w="4" h="39">
                                    <a:moveTo>
                                      <a:pt x="3" y="0"/>
                                    </a:moveTo>
                                    <a:lnTo>
                                      <a:pt x="0" y="0"/>
                                    </a:lnTo>
                                    <a:lnTo>
                                      <a:pt x="0" y="38"/>
                                    </a:lnTo>
                                    <a:lnTo>
                                      <a:pt x="3" y="38"/>
                                    </a:lnTo>
                                    <a:lnTo>
                                      <a:pt x="3"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6" name="Freeform 163"/>
                              <p:cNvSpPr>
                                <a:spLocks/>
                              </p:cNvSpPr>
                              <p:nvPr/>
                            </p:nvSpPr>
                            <p:spPr bwMode="auto">
                              <a:xfrm>
                                <a:off x="3037"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426" name="Group 164"/>
                        <p:cNvGrpSpPr>
                          <a:grpSpLocks/>
                        </p:cNvGrpSpPr>
                        <p:nvPr/>
                      </p:nvGrpSpPr>
                      <p:grpSpPr bwMode="auto">
                        <a:xfrm>
                          <a:off x="3045" y="2674"/>
                          <a:ext cx="62" cy="39"/>
                          <a:chOff x="3045" y="2674"/>
                          <a:chExt cx="62" cy="39"/>
                        </a:xfrm>
                      </p:grpSpPr>
                      <p:grpSp>
                        <p:nvGrpSpPr>
                          <p:cNvPr id="54427" name="Group 165"/>
                          <p:cNvGrpSpPr>
                            <a:grpSpLocks/>
                          </p:cNvGrpSpPr>
                          <p:nvPr/>
                        </p:nvGrpSpPr>
                        <p:grpSpPr bwMode="auto">
                          <a:xfrm>
                            <a:off x="3045" y="2674"/>
                            <a:ext cx="30" cy="39"/>
                            <a:chOff x="3045" y="2674"/>
                            <a:chExt cx="30" cy="39"/>
                          </a:xfrm>
                        </p:grpSpPr>
                        <p:grpSp>
                          <p:nvGrpSpPr>
                            <p:cNvPr id="54435" name="Group 166"/>
                            <p:cNvGrpSpPr>
                              <a:grpSpLocks/>
                            </p:cNvGrpSpPr>
                            <p:nvPr/>
                          </p:nvGrpSpPr>
                          <p:grpSpPr bwMode="auto">
                            <a:xfrm>
                              <a:off x="3045" y="2674"/>
                              <a:ext cx="13" cy="39"/>
                              <a:chOff x="3045" y="2674"/>
                              <a:chExt cx="13" cy="39"/>
                            </a:xfrm>
                          </p:grpSpPr>
                          <p:sp>
                            <p:nvSpPr>
                              <p:cNvPr id="309" name="Freeform 167"/>
                              <p:cNvSpPr>
                                <a:spLocks/>
                              </p:cNvSpPr>
                              <p:nvPr/>
                            </p:nvSpPr>
                            <p:spPr bwMode="auto">
                              <a:xfrm>
                                <a:off x="3045"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10" name="Freeform 168"/>
                              <p:cNvSpPr>
                                <a:spLocks/>
                              </p:cNvSpPr>
                              <p:nvPr/>
                            </p:nvSpPr>
                            <p:spPr bwMode="auto">
                              <a:xfrm>
                                <a:off x="3053"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36" name="Group 169"/>
                            <p:cNvGrpSpPr>
                              <a:grpSpLocks/>
                            </p:cNvGrpSpPr>
                            <p:nvPr/>
                          </p:nvGrpSpPr>
                          <p:grpSpPr bwMode="auto">
                            <a:xfrm>
                              <a:off x="3061" y="2674"/>
                              <a:ext cx="14" cy="39"/>
                              <a:chOff x="3061" y="2674"/>
                              <a:chExt cx="14" cy="39"/>
                            </a:xfrm>
                          </p:grpSpPr>
                          <p:sp>
                            <p:nvSpPr>
                              <p:cNvPr id="307" name="Freeform 170"/>
                              <p:cNvSpPr>
                                <a:spLocks/>
                              </p:cNvSpPr>
                              <p:nvPr/>
                            </p:nvSpPr>
                            <p:spPr bwMode="auto">
                              <a:xfrm>
                                <a:off x="3061" y="2674"/>
                                <a:ext cx="6" cy="39"/>
                              </a:xfrm>
                              <a:custGeom>
                                <a:avLst/>
                                <a:gdLst/>
                                <a:ahLst/>
                                <a:cxnLst>
                                  <a:cxn ang="0">
                                    <a:pos x="5" y="0"/>
                                  </a:cxn>
                                  <a:cxn ang="0">
                                    <a:pos x="0" y="0"/>
                                  </a:cxn>
                                  <a:cxn ang="0">
                                    <a:pos x="0" y="38"/>
                                  </a:cxn>
                                  <a:cxn ang="0">
                                    <a:pos x="5" y="38"/>
                                  </a:cxn>
                                  <a:cxn ang="0">
                                    <a:pos x="5" y="0"/>
                                  </a:cxn>
                                </a:cxnLst>
                                <a:rect l="0" t="0" r="r" b="b"/>
                                <a:pathLst>
                                  <a:path w="6" h="39">
                                    <a:moveTo>
                                      <a:pt x="5" y="0"/>
                                    </a:moveTo>
                                    <a:lnTo>
                                      <a:pt x="0" y="0"/>
                                    </a:lnTo>
                                    <a:lnTo>
                                      <a:pt x="0" y="38"/>
                                    </a:lnTo>
                                    <a:lnTo>
                                      <a:pt x="5" y="38"/>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8" name="Freeform 171"/>
                              <p:cNvSpPr>
                                <a:spLocks/>
                              </p:cNvSpPr>
                              <p:nvPr/>
                            </p:nvSpPr>
                            <p:spPr bwMode="auto">
                              <a:xfrm>
                                <a:off x="3070"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428" name="Group 172"/>
                          <p:cNvGrpSpPr>
                            <a:grpSpLocks/>
                          </p:cNvGrpSpPr>
                          <p:nvPr/>
                        </p:nvGrpSpPr>
                        <p:grpSpPr bwMode="auto">
                          <a:xfrm>
                            <a:off x="3086" y="2674"/>
                            <a:ext cx="21" cy="39"/>
                            <a:chOff x="3086" y="2674"/>
                            <a:chExt cx="21" cy="39"/>
                          </a:xfrm>
                        </p:grpSpPr>
                        <p:grpSp>
                          <p:nvGrpSpPr>
                            <p:cNvPr id="54429" name="Group 173"/>
                            <p:cNvGrpSpPr>
                              <a:grpSpLocks/>
                            </p:cNvGrpSpPr>
                            <p:nvPr/>
                          </p:nvGrpSpPr>
                          <p:grpSpPr bwMode="auto">
                            <a:xfrm>
                              <a:off x="3086" y="2674"/>
                              <a:ext cx="11" cy="39"/>
                              <a:chOff x="3086" y="2674"/>
                              <a:chExt cx="11" cy="39"/>
                            </a:xfrm>
                          </p:grpSpPr>
                          <p:sp>
                            <p:nvSpPr>
                              <p:cNvPr id="303" name="Freeform 174"/>
                              <p:cNvSpPr>
                                <a:spLocks/>
                              </p:cNvSpPr>
                              <p:nvPr/>
                            </p:nvSpPr>
                            <p:spPr bwMode="auto">
                              <a:xfrm>
                                <a:off x="3091"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4" name="Freeform 175"/>
                              <p:cNvSpPr>
                                <a:spLocks/>
                              </p:cNvSpPr>
                              <p:nvPr/>
                            </p:nvSpPr>
                            <p:spPr bwMode="auto">
                              <a:xfrm>
                                <a:off x="309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430" name="Group 176"/>
                            <p:cNvGrpSpPr>
                              <a:grpSpLocks/>
                            </p:cNvGrpSpPr>
                            <p:nvPr/>
                          </p:nvGrpSpPr>
                          <p:grpSpPr bwMode="auto">
                            <a:xfrm>
                              <a:off x="3094" y="2674"/>
                              <a:ext cx="13" cy="39"/>
                              <a:chOff x="3094" y="2674"/>
                              <a:chExt cx="13" cy="39"/>
                            </a:xfrm>
                          </p:grpSpPr>
                          <p:sp>
                            <p:nvSpPr>
                              <p:cNvPr id="301" name="Freeform 177"/>
                              <p:cNvSpPr>
                                <a:spLocks/>
                              </p:cNvSpPr>
                              <p:nvPr/>
                            </p:nvSpPr>
                            <p:spPr bwMode="auto">
                              <a:xfrm>
                                <a:off x="3094"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302" name="Freeform 178"/>
                              <p:cNvSpPr>
                                <a:spLocks/>
                              </p:cNvSpPr>
                              <p:nvPr/>
                            </p:nvSpPr>
                            <p:spPr bwMode="auto">
                              <a:xfrm>
                                <a:off x="3102" y="2674"/>
                                <a:ext cx="5" cy="39"/>
                              </a:xfrm>
                              <a:custGeom>
                                <a:avLst/>
                                <a:gdLst/>
                                <a:ahLst/>
                                <a:cxnLst>
                                  <a:cxn ang="0">
                                    <a:pos x="4" y="0"/>
                                  </a:cxn>
                                  <a:cxn ang="0">
                                    <a:pos x="0" y="0"/>
                                  </a:cxn>
                                  <a:cxn ang="0">
                                    <a:pos x="0" y="38"/>
                                  </a:cxn>
                                  <a:cxn ang="0">
                                    <a:pos x="4" y="38"/>
                                  </a:cxn>
                                  <a:cxn ang="0">
                                    <a:pos x="4" y="0"/>
                                  </a:cxn>
                                </a:cxnLst>
                                <a:rect l="0" t="0" r="r" b="b"/>
                                <a:pathLst>
                                  <a:path w="5" h="39">
                                    <a:moveTo>
                                      <a:pt x="4" y="0"/>
                                    </a:moveTo>
                                    <a:lnTo>
                                      <a:pt x="0" y="0"/>
                                    </a:lnTo>
                                    <a:lnTo>
                                      <a:pt x="0" y="38"/>
                                    </a:lnTo>
                                    <a:lnTo>
                                      <a:pt x="4" y="38"/>
                                    </a:lnTo>
                                    <a:lnTo>
                                      <a:pt x="4"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grpSp>
              </p:grpSp>
            </p:grpSp>
            <p:grpSp>
              <p:nvGrpSpPr>
                <p:cNvPr id="54414" name="Group 179"/>
                <p:cNvGrpSpPr>
                  <a:grpSpLocks/>
                </p:cNvGrpSpPr>
                <p:nvPr/>
              </p:nvGrpSpPr>
              <p:grpSpPr bwMode="auto">
                <a:xfrm>
                  <a:off x="2593" y="2531"/>
                  <a:ext cx="504" cy="99"/>
                  <a:chOff x="2593" y="2531"/>
                  <a:chExt cx="504" cy="99"/>
                </a:xfrm>
              </p:grpSpPr>
              <p:sp>
                <p:nvSpPr>
                  <p:cNvPr id="285" name="Rectangle 180"/>
                  <p:cNvSpPr>
                    <a:spLocks noChangeArrowheads="1"/>
                  </p:cNvSpPr>
                  <p:nvPr/>
                </p:nvSpPr>
                <p:spPr bwMode="auto">
                  <a:xfrm>
                    <a:off x="2593" y="2531"/>
                    <a:ext cx="99"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6" name="Rectangle 181"/>
                  <p:cNvSpPr>
                    <a:spLocks noChangeArrowheads="1"/>
                  </p:cNvSpPr>
                  <p:nvPr/>
                </p:nvSpPr>
                <p:spPr bwMode="auto">
                  <a:xfrm>
                    <a:off x="2705" y="2531"/>
                    <a:ext cx="152"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7" name="Rectangle 182"/>
                  <p:cNvSpPr>
                    <a:spLocks noChangeArrowheads="1"/>
                  </p:cNvSpPr>
                  <p:nvPr/>
                </p:nvSpPr>
                <p:spPr bwMode="auto">
                  <a:xfrm>
                    <a:off x="2864" y="2531"/>
                    <a:ext cx="158"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8" name="Rectangle 183"/>
                  <p:cNvSpPr>
                    <a:spLocks noChangeArrowheads="1"/>
                  </p:cNvSpPr>
                  <p:nvPr/>
                </p:nvSpPr>
                <p:spPr bwMode="auto">
                  <a:xfrm>
                    <a:off x="3036" y="2531"/>
                    <a:ext cx="61" cy="99"/>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grpSp>
            <p:nvGrpSpPr>
              <p:cNvPr id="54368" name="Group 184"/>
              <p:cNvGrpSpPr>
                <a:grpSpLocks/>
              </p:cNvGrpSpPr>
              <p:nvPr/>
            </p:nvGrpSpPr>
            <p:grpSpPr bwMode="auto">
              <a:xfrm>
                <a:off x="3040" y="2544"/>
                <a:ext cx="41" cy="42"/>
                <a:chOff x="3040" y="2544"/>
                <a:chExt cx="41" cy="42"/>
              </a:xfrm>
            </p:grpSpPr>
            <p:sp>
              <p:nvSpPr>
                <p:cNvPr id="278" name="Rectangle 185"/>
                <p:cNvSpPr>
                  <a:spLocks noChangeArrowheads="1"/>
                </p:cNvSpPr>
                <p:nvPr/>
              </p:nvSpPr>
              <p:spPr bwMode="auto">
                <a:xfrm>
                  <a:off x="3066" y="2544"/>
                  <a:ext cx="15" cy="42"/>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9" name="Rectangle 186"/>
                <p:cNvSpPr>
                  <a:spLocks noChangeArrowheads="1"/>
                </p:cNvSpPr>
                <p:nvPr/>
              </p:nvSpPr>
              <p:spPr bwMode="auto">
                <a:xfrm>
                  <a:off x="3070" y="2557"/>
                  <a:ext cx="8" cy="6"/>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nvGrpSpPr>
                <p:cNvPr id="54410" name="Group 187"/>
                <p:cNvGrpSpPr>
                  <a:grpSpLocks/>
                </p:cNvGrpSpPr>
                <p:nvPr/>
              </p:nvGrpSpPr>
              <p:grpSpPr bwMode="auto">
                <a:xfrm>
                  <a:off x="3040" y="2546"/>
                  <a:ext cx="6" cy="31"/>
                  <a:chOff x="3040" y="2546"/>
                  <a:chExt cx="6" cy="31"/>
                </a:xfrm>
              </p:grpSpPr>
              <p:sp>
                <p:nvSpPr>
                  <p:cNvPr id="281" name="Rectangle 188"/>
                  <p:cNvSpPr>
                    <a:spLocks noChangeArrowheads="1"/>
                  </p:cNvSpPr>
                  <p:nvPr/>
                </p:nvSpPr>
                <p:spPr bwMode="auto">
                  <a:xfrm>
                    <a:off x="3040" y="2546"/>
                    <a:ext cx="6" cy="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82" name="Rectangle 189"/>
                  <p:cNvSpPr>
                    <a:spLocks noChangeArrowheads="1"/>
                  </p:cNvSpPr>
                  <p:nvPr/>
                </p:nvSpPr>
                <p:spPr bwMode="auto">
                  <a:xfrm>
                    <a:off x="3040" y="2576"/>
                    <a:ext cx="6" cy="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grpSp>
            <p:nvGrpSpPr>
              <p:cNvPr id="54369" name="Group 190"/>
              <p:cNvGrpSpPr>
                <a:grpSpLocks/>
              </p:cNvGrpSpPr>
              <p:nvPr/>
            </p:nvGrpSpPr>
            <p:grpSpPr bwMode="auto">
              <a:xfrm>
                <a:off x="2711" y="2545"/>
                <a:ext cx="134" cy="63"/>
                <a:chOff x="2711" y="2545"/>
                <a:chExt cx="134" cy="63"/>
              </a:xfrm>
            </p:grpSpPr>
            <p:grpSp>
              <p:nvGrpSpPr>
                <p:cNvPr id="54402" name="Group 191"/>
                <p:cNvGrpSpPr>
                  <a:grpSpLocks/>
                </p:cNvGrpSpPr>
                <p:nvPr/>
              </p:nvGrpSpPr>
              <p:grpSpPr bwMode="auto">
                <a:xfrm>
                  <a:off x="2713" y="2547"/>
                  <a:ext cx="132" cy="30"/>
                  <a:chOff x="2713" y="2547"/>
                  <a:chExt cx="132" cy="30"/>
                </a:xfrm>
              </p:grpSpPr>
              <p:sp>
                <p:nvSpPr>
                  <p:cNvPr id="275" name="Rectangle 192"/>
                  <p:cNvSpPr>
                    <a:spLocks noChangeArrowheads="1"/>
                  </p:cNvSpPr>
                  <p:nvPr/>
                </p:nvSpPr>
                <p:spPr bwMode="auto">
                  <a:xfrm>
                    <a:off x="2758" y="2547"/>
                    <a:ext cx="30" cy="30"/>
                  </a:xfrm>
                  <a:prstGeom prst="rect">
                    <a:avLst/>
                  </a:prstGeom>
                  <a:solidFill>
                    <a:srgbClr val="80808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6" name="Rectangle 193"/>
                  <p:cNvSpPr>
                    <a:spLocks noChangeArrowheads="1"/>
                  </p:cNvSpPr>
                  <p:nvPr/>
                </p:nvSpPr>
                <p:spPr bwMode="auto">
                  <a:xfrm>
                    <a:off x="2758" y="2564"/>
                    <a:ext cx="30" cy="10"/>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7" name="Rectangle 194"/>
                  <p:cNvSpPr>
                    <a:spLocks noChangeArrowheads="1"/>
                  </p:cNvSpPr>
                  <p:nvPr/>
                </p:nvSpPr>
                <p:spPr bwMode="auto">
                  <a:xfrm>
                    <a:off x="2713" y="2563"/>
                    <a:ext cx="132" cy="4"/>
                  </a:xfrm>
                  <a:prstGeom prst="rect">
                    <a:avLst/>
                  </a:prstGeom>
                  <a:solidFill>
                    <a:srgbClr val="000000"/>
                  </a:solidFill>
                  <a:ln w="12700">
                    <a:no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273" name="Rectangle 195"/>
                <p:cNvSpPr>
                  <a:spLocks noChangeArrowheads="1"/>
                </p:cNvSpPr>
                <p:nvPr/>
              </p:nvSpPr>
              <p:spPr bwMode="auto">
                <a:xfrm>
                  <a:off x="2711" y="2545"/>
                  <a:ext cx="1" cy="1"/>
                </a:xfrm>
                <a:prstGeom prst="rect">
                  <a:avLst/>
                </a:prstGeom>
                <a:solidFill>
                  <a:srgbClr val="008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74" name="Rectangle 196"/>
                <p:cNvSpPr>
                  <a:spLocks noChangeArrowheads="1"/>
                </p:cNvSpPr>
                <p:nvPr/>
              </p:nvSpPr>
              <p:spPr bwMode="auto">
                <a:xfrm>
                  <a:off x="2828" y="2601"/>
                  <a:ext cx="5" cy="7"/>
                </a:xfrm>
                <a:prstGeom prst="rect">
                  <a:avLst/>
                </a:prstGeom>
                <a:solidFill>
                  <a:srgbClr val="000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nvGrpSpPr>
              <p:cNvPr id="54370" name="Group 197"/>
              <p:cNvGrpSpPr>
                <a:grpSpLocks/>
              </p:cNvGrpSpPr>
              <p:nvPr/>
            </p:nvGrpSpPr>
            <p:grpSpPr bwMode="auto">
              <a:xfrm>
                <a:off x="2594" y="2610"/>
                <a:ext cx="98" cy="18"/>
                <a:chOff x="2594" y="2610"/>
                <a:chExt cx="98" cy="18"/>
              </a:xfrm>
            </p:grpSpPr>
            <p:grpSp>
              <p:nvGrpSpPr>
                <p:cNvPr id="54372" name="Group 198"/>
                <p:cNvGrpSpPr>
                  <a:grpSpLocks/>
                </p:cNvGrpSpPr>
                <p:nvPr/>
              </p:nvGrpSpPr>
              <p:grpSpPr bwMode="auto">
                <a:xfrm>
                  <a:off x="2594" y="2610"/>
                  <a:ext cx="49" cy="18"/>
                  <a:chOff x="2594" y="2610"/>
                  <a:chExt cx="49" cy="18"/>
                </a:xfrm>
              </p:grpSpPr>
              <p:grpSp>
                <p:nvGrpSpPr>
                  <p:cNvPr id="54388" name="Group 199"/>
                  <p:cNvGrpSpPr>
                    <a:grpSpLocks/>
                  </p:cNvGrpSpPr>
                  <p:nvPr/>
                </p:nvGrpSpPr>
                <p:grpSpPr bwMode="auto">
                  <a:xfrm>
                    <a:off x="2594" y="2610"/>
                    <a:ext cx="27" cy="18"/>
                    <a:chOff x="2594" y="2610"/>
                    <a:chExt cx="27" cy="18"/>
                  </a:xfrm>
                </p:grpSpPr>
                <p:grpSp>
                  <p:nvGrpSpPr>
                    <p:cNvPr id="54396" name="Group 200"/>
                    <p:cNvGrpSpPr>
                      <a:grpSpLocks/>
                    </p:cNvGrpSpPr>
                    <p:nvPr/>
                  </p:nvGrpSpPr>
                  <p:grpSpPr bwMode="auto">
                    <a:xfrm>
                      <a:off x="2594" y="2610"/>
                      <a:ext cx="21" cy="18"/>
                      <a:chOff x="2594" y="2610"/>
                      <a:chExt cx="21" cy="18"/>
                    </a:xfrm>
                  </p:grpSpPr>
                  <p:sp>
                    <p:nvSpPr>
                      <p:cNvPr id="270" name="Freeform 201"/>
                      <p:cNvSpPr>
                        <a:spLocks/>
                      </p:cNvSpPr>
                      <p:nvPr/>
                    </p:nvSpPr>
                    <p:spPr bwMode="auto">
                      <a:xfrm>
                        <a:off x="2594"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71" name="Freeform 202"/>
                      <p:cNvSpPr>
                        <a:spLocks/>
                      </p:cNvSpPr>
                      <p:nvPr/>
                    </p:nvSpPr>
                    <p:spPr bwMode="auto">
                      <a:xfrm>
                        <a:off x="2600"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97" name="Group 203"/>
                    <p:cNvGrpSpPr>
                      <a:grpSpLocks/>
                    </p:cNvGrpSpPr>
                    <p:nvPr/>
                  </p:nvGrpSpPr>
                  <p:grpSpPr bwMode="auto">
                    <a:xfrm>
                      <a:off x="2606" y="2610"/>
                      <a:ext cx="15" cy="18"/>
                      <a:chOff x="2606" y="2610"/>
                      <a:chExt cx="15" cy="18"/>
                    </a:xfrm>
                  </p:grpSpPr>
                  <p:sp>
                    <p:nvSpPr>
                      <p:cNvPr id="268" name="Freeform 204"/>
                      <p:cNvSpPr>
                        <a:spLocks/>
                      </p:cNvSpPr>
                      <p:nvPr/>
                    </p:nvSpPr>
                    <p:spPr bwMode="auto">
                      <a:xfrm>
                        <a:off x="2606"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9" name="Freeform 205"/>
                      <p:cNvSpPr>
                        <a:spLocks/>
                      </p:cNvSpPr>
                      <p:nvPr/>
                    </p:nvSpPr>
                    <p:spPr bwMode="auto">
                      <a:xfrm>
                        <a:off x="2608" y="2610"/>
                        <a:ext cx="11"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389" name="Group 206"/>
                  <p:cNvGrpSpPr>
                    <a:grpSpLocks/>
                  </p:cNvGrpSpPr>
                  <p:nvPr/>
                </p:nvGrpSpPr>
                <p:grpSpPr bwMode="auto">
                  <a:xfrm>
                    <a:off x="2619" y="2610"/>
                    <a:ext cx="24" cy="18"/>
                    <a:chOff x="2619" y="2610"/>
                    <a:chExt cx="24" cy="18"/>
                  </a:xfrm>
                </p:grpSpPr>
                <p:grpSp>
                  <p:nvGrpSpPr>
                    <p:cNvPr id="54390" name="Group 207"/>
                    <p:cNvGrpSpPr>
                      <a:grpSpLocks/>
                    </p:cNvGrpSpPr>
                    <p:nvPr/>
                  </p:nvGrpSpPr>
                  <p:grpSpPr bwMode="auto">
                    <a:xfrm>
                      <a:off x="2619" y="2610"/>
                      <a:ext cx="12" cy="18"/>
                      <a:chOff x="2619" y="2610"/>
                      <a:chExt cx="12" cy="18"/>
                    </a:xfrm>
                  </p:grpSpPr>
                  <p:sp>
                    <p:nvSpPr>
                      <p:cNvPr id="264" name="Freeform 208"/>
                      <p:cNvSpPr>
                        <a:spLocks/>
                      </p:cNvSpPr>
                      <p:nvPr/>
                    </p:nvSpPr>
                    <p:spPr bwMode="auto">
                      <a:xfrm>
                        <a:off x="2619"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5" name="Freeform 209"/>
                      <p:cNvSpPr>
                        <a:spLocks/>
                      </p:cNvSpPr>
                      <p:nvPr/>
                    </p:nvSpPr>
                    <p:spPr bwMode="auto">
                      <a:xfrm>
                        <a:off x="2625"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91" name="Group 210"/>
                    <p:cNvGrpSpPr>
                      <a:grpSpLocks/>
                    </p:cNvGrpSpPr>
                    <p:nvPr/>
                  </p:nvGrpSpPr>
                  <p:grpSpPr bwMode="auto">
                    <a:xfrm>
                      <a:off x="2631" y="2610"/>
                      <a:ext cx="12" cy="18"/>
                      <a:chOff x="2631" y="2610"/>
                      <a:chExt cx="12" cy="18"/>
                    </a:xfrm>
                  </p:grpSpPr>
                  <p:sp>
                    <p:nvSpPr>
                      <p:cNvPr id="262" name="Freeform 211"/>
                      <p:cNvSpPr>
                        <a:spLocks/>
                      </p:cNvSpPr>
                      <p:nvPr/>
                    </p:nvSpPr>
                    <p:spPr bwMode="auto">
                      <a:xfrm>
                        <a:off x="2631"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63" name="Freeform 212"/>
                      <p:cNvSpPr>
                        <a:spLocks/>
                      </p:cNvSpPr>
                      <p:nvPr/>
                    </p:nvSpPr>
                    <p:spPr bwMode="auto">
                      <a:xfrm>
                        <a:off x="2637"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373" name="Group 213"/>
                <p:cNvGrpSpPr>
                  <a:grpSpLocks/>
                </p:cNvGrpSpPr>
                <p:nvPr/>
              </p:nvGrpSpPr>
              <p:grpSpPr bwMode="auto">
                <a:xfrm>
                  <a:off x="2643" y="2610"/>
                  <a:ext cx="49" cy="18"/>
                  <a:chOff x="2643" y="2610"/>
                  <a:chExt cx="49" cy="18"/>
                </a:xfrm>
              </p:grpSpPr>
              <p:grpSp>
                <p:nvGrpSpPr>
                  <p:cNvPr id="54374" name="Group 214"/>
                  <p:cNvGrpSpPr>
                    <a:grpSpLocks/>
                  </p:cNvGrpSpPr>
                  <p:nvPr/>
                </p:nvGrpSpPr>
                <p:grpSpPr bwMode="auto">
                  <a:xfrm>
                    <a:off x="2643" y="2610"/>
                    <a:ext cx="33" cy="18"/>
                    <a:chOff x="2643" y="2610"/>
                    <a:chExt cx="33" cy="18"/>
                  </a:xfrm>
                </p:grpSpPr>
                <p:grpSp>
                  <p:nvGrpSpPr>
                    <p:cNvPr id="54382" name="Group 215"/>
                    <p:cNvGrpSpPr>
                      <a:grpSpLocks/>
                    </p:cNvGrpSpPr>
                    <p:nvPr/>
                  </p:nvGrpSpPr>
                  <p:grpSpPr bwMode="auto">
                    <a:xfrm>
                      <a:off x="2643" y="2610"/>
                      <a:ext cx="12" cy="18"/>
                      <a:chOff x="2643" y="2610"/>
                      <a:chExt cx="12" cy="18"/>
                    </a:xfrm>
                  </p:grpSpPr>
                  <p:sp>
                    <p:nvSpPr>
                      <p:cNvPr id="256" name="Freeform 216"/>
                      <p:cNvSpPr>
                        <a:spLocks/>
                      </p:cNvSpPr>
                      <p:nvPr/>
                    </p:nvSpPr>
                    <p:spPr bwMode="auto">
                      <a:xfrm>
                        <a:off x="2643"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7" name="Freeform 217"/>
                      <p:cNvSpPr>
                        <a:spLocks/>
                      </p:cNvSpPr>
                      <p:nvPr/>
                    </p:nvSpPr>
                    <p:spPr bwMode="auto">
                      <a:xfrm>
                        <a:off x="2649"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83" name="Group 218"/>
                    <p:cNvGrpSpPr>
                      <a:grpSpLocks/>
                    </p:cNvGrpSpPr>
                    <p:nvPr/>
                  </p:nvGrpSpPr>
                  <p:grpSpPr bwMode="auto">
                    <a:xfrm>
                      <a:off x="2655" y="2610"/>
                      <a:ext cx="21" cy="18"/>
                      <a:chOff x="2655" y="2610"/>
                      <a:chExt cx="21" cy="18"/>
                    </a:xfrm>
                  </p:grpSpPr>
                  <p:sp>
                    <p:nvSpPr>
                      <p:cNvPr id="254" name="Freeform 219"/>
                      <p:cNvSpPr>
                        <a:spLocks/>
                      </p:cNvSpPr>
                      <p:nvPr/>
                    </p:nvSpPr>
                    <p:spPr bwMode="auto">
                      <a:xfrm>
                        <a:off x="2655"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5" name="Freeform 220"/>
                      <p:cNvSpPr>
                        <a:spLocks/>
                      </p:cNvSpPr>
                      <p:nvPr/>
                    </p:nvSpPr>
                    <p:spPr bwMode="auto">
                      <a:xfrm>
                        <a:off x="2661"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nvGrpSpPr>
                  <p:cNvPr id="54375" name="Group 221"/>
                  <p:cNvGrpSpPr>
                    <a:grpSpLocks/>
                  </p:cNvGrpSpPr>
                  <p:nvPr/>
                </p:nvGrpSpPr>
                <p:grpSpPr bwMode="auto">
                  <a:xfrm>
                    <a:off x="2667" y="2610"/>
                    <a:ext cx="25" cy="18"/>
                    <a:chOff x="2667" y="2610"/>
                    <a:chExt cx="25" cy="18"/>
                  </a:xfrm>
                </p:grpSpPr>
                <p:grpSp>
                  <p:nvGrpSpPr>
                    <p:cNvPr id="54376" name="Group 222"/>
                    <p:cNvGrpSpPr>
                      <a:grpSpLocks/>
                    </p:cNvGrpSpPr>
                    <p:nvPr/>
                  </p:nvGrpSpPr>
                  <p:grpSpPr bwMode="auto">
                    <a:xfrm>
                      <a:off x="2667" y="2610"/>
                      <a:ext cx="15" cy="18"/>
                      <a:chOff x="2667" y="2610"/>
                      <a:chExt cx="15" cy="18"/>
                    </a:xfrm>
                  </p:grpSpPr>
                  <p:sp>
                    <p:nvSpPr>
                      <p:cNvPr id="250" name="Freeform 223"/>
                      <p:cNvSpPr>
                        <a:spLocks/>
                      </p:cNvSpPr>
                      <p:nvPr/>
                    </p:nvSpPr>
                    <p:spPr bwMode="auto">
                      <a:xfrm>
                        <a:off x="2667" y="2610"/>
                        <a:ext cx="20" cy="18"/>
                      </a:xfrm>
                      <a:custGeom>
                        <a:avLst/>
                        <a:gdLst/>
                        <a:ahLst/>
                        <a:cxnLst>
                          <a:cxn ang="0">
                            <a:pos x="6" y="0"/>
                          </a:cxn>
                          <a:cxn ang="0">
                            <a:pos x="0" y="0"/>
                          </a:cxn>
                          <a:cxn ang="0">
                            <a:pos x="0" y="17"/>
                          </a:cxn>
                          <a:cxn ang="0">
                            <a:pos x="6" y="17"/>
                          </a:cxn>
                          <a:cxn ang="0">
                            <a:pos x="6" y="0"/>
                          </a:cxn>
                        </a:cxnLst>
                        <a:rect l="0" t="0" r="r" b="b"/>
                        <a:pathLst>
                          <a:path w="7" h="18">
                            <a:moveTo>
                              <a:pt x="6" y="0"/>
                            </a:moveTo>
                            <a:lnTo>
                              <a:pt x="0" y="0"/>
                            </a:lnTo>
                            <a:lnTo>
                              <a:pt x="0" y="17"/>
                            </a:lnTo>
                            <a:lnTo>
                              <a:pt x="6" y="17"/>
                            </a:lnTo>
                            <a:lnTo>
                              <a:pt x="6"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51" name="Freeform 224"/>
                      <p:cNvSpPr>
                        <a:spLocks/>
                      </p:cNvSpPr>
                      <p:nvPr/>
                    </p:nvSpPr>
                    <p:spPr bwMode="auto">
                      <a:xfrm>
                        <a:off x="2669" y="2610"/>
                        <a:ext cx="11"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77" name="Group 225"/>
                    <p:cNvGrpSpPr>
                      <a:grpSpLocks/>
                    </p:cNvGrpSpPr>
                    <p:nvPr/>
                  </p:nvGrpSpPr>
                  <p:grpSpPr bwMode="auto">
                    <a:xfrm>
                      <a:off x="2680" y="2610"/>
                      <a:ext cx="12" cy="18"/>
                      <a:chOff x="2680" y="2610"/>
                      <a:chExt cx="12" cy="18"/>
                    </a:xfrm>
                  </p:grpSpPr>
                  <p:sp>
                    <p:nvSpPr>
                      <p:cNvPr id="248" name="Freeform 226"/>
                      <p:cNvSpPr>
                        <a:spLocks/>
                      </p:cNvSpPr>
                      <p:nvPr/>
                    </p:nvSpPr>
                    <p:spPr bwMode="auto">
                      <a:xfrm>
                        <a:off x="2680"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49" name="Freeform 227"/>
                      <p:cNvSpPr>
                        <a:spLocks/>
                      </p:cNvSpPr>
                      <p:nvPr/>
                    </p:nvSpPr>
                    <p:spPr bwMode="auto">
                      <a:xfrm>
                        <a:off x="2686" y="2610"/>
                        <a:ext cx="6" cy="18"/>
                      </a:xfrm>
                      <a:custGeom>
                        <a:avLst/>
                        <a:gdLst/>
                        <a:ahLst/>
                        <a:cxnLst>
                          <a:cxn ang="0">
                            <a:pos x="5" y="0"/>
                          </a:cxn>
                          <a:cxn ang="0">
                            <a:pos x="0" y="0"/>
                          </a:cxn>
                          <a:cxn ang="0">
                            <a:pos x="0" y="17"/>
                          </a:cxn>
                          <a:cxn ang="0">
                            <a:pos x="5" y="17"/>
                          </a:cxn>
                          <a:cxn ang="0">
                            <a:pos x="5" y="0"/>
                          </a:cxn>
                        </a:cxnLst>
                        <a:rect l="0" t="0" r="r" b="b"/>
                        <a:pathLst>
                          <a:path w="6" h="18">
                            <a:moveTo>
                              <a:pt x="5" y="0"/>
                            </a:moveTo>
                            <a:lnTo>
                              <a:pt x="0" y="0"/>
                            </a:lnTo>
                            <a:lnTo>
                              <a:pt x="0" y="17"/>
                            </a:lnTo>
                            <a:lnTo>
                              <a:pt x="5" y="17"/>
                            </a:lnTo>
                            <a:lnTo>
                              <a:pt x="5" y="0"/>
                            </a:lnTo>
                          </a:path>
                        </a:pathLst>
                      </a:custGeom>
                      <a:solidFill>
                        <a:srgbClr val="000000"/>
                      </a:solidFill>
                      <a:ln w="12700" cap="rnd" cmpd="sng">
                        <a:no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sp>
            <p:nvSpPr>
              <p:cNvPr id="241" name="Freeform 228"/>
              <p:cNvSpPr>
                <a:spLocks/>
              </p:cNvSpPr>
              <p:nvPr/>
            </p:nvSpPr>
            <p:spPr bwMode="auto">
              <a:xfrm>
                <a:off x="2591" y="2591"/>
                <a:ext cx="517" cy="19"/>
              </a:xfrm>
              <a:custGeom>
                <a:avLst/>
                <a:gdLst/>
                <a:ahLst/>
                <a:cxnLst>
                  <a:cxn ang="0">
                    <a:pos x="0" y="13"/>
                  </a:cxn>
                  <a:cxn ang="0">
                    <a:pos x="227" y="13"/>
                  </a:cxn>
                  <a:cxn ang="0">
                    <a:pos x="227" y="0"/>
                  </a:cxn>
                  <a:cxn ang="0">
                    <a:pos x="262" y="0"/>
                  </a:cxn>
                  <a:cxn ang="0">
                    <a:pos x="262" y="18"/>
                  </a:cxn>
                  <a:cxn ang="0">
                    <a:pos x="516" y="18"/>
                  </a:cxn>
                </a:cxnLst>
                <a:rect l="0" t="0" r="r" b="b"/>
                <a:pathLst>
                  <a:path w="517" h="19">
                    <a:moveTo>
                      <a:pt x="0" y="13"/>
                    </a:moveTo>
                    <a:lnTo>
                      <a:pt x="227" y="13"/>
                    </a:lnTo>
                    <a:lnTo>
                      <a:pt x="227" y="0"/>
                    </a:lnTo>
                    <a:lnTo>
                      <a:pt x="262" y="0"/>
                    </a:lnTo>
                    <a:lnTo>
                      <a:pt x="262" y="18"/>
                    </a:lnTo>
                    <a:lnTo>
                      <a:pt x="516" y="18"/>
                    </a:lnTo>
                  </a:path>
                </a:pathLst>
              </a:custGeom>
              <a:no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16" name="Group 229"/>
            <p:cNvGrpSpPr>
              <a:grpSpLocks/>
            </p:cNvGrpSpPr>
            <p:nvPr/>
          </p:nvGrpSpPr>
          <p:grpSpPr bwMode="auto">
            <a:xfrm>
              <a:off x="2647" y="2594"/>
              <a:ext cx="872" cy="159"/>
              <a:chOff x="2410" y="2713"/>
              <a:chExt cx="858" cy="147"/>
            </a:xfrm>
          </p:grpSpPr>
          <p:grpSp>
            <p:nvGrpSpPr>
              <p:cNvPr id="54328" name="Group 230"/>
              <p:cNvGrpSpPr>
                <a:grpSpLocks/>
              </p:cNvGrpSpPr>
              <p:nvPr/>
            </p:nvGrpSpPr>
            <p:grpSpPr bwMode="auto">
              <a:xfrm>
                <a:off x="2410" y="2713"/>
                <a:ext cx="858" cy="147"/>
                <a:chOff x="2410" y="2713"/>
                <a:chExt cx="858" cy="147"/>
              </a:xfrm>
            </p:grpSpPr>
            <p:sp>
              <p:nvSpPr>
                <p:cNvPr id="234" name="Rectangle 231"/>
                <p:cNvSpPr>
                  <a:spLocks noChangeArrowheads="1"/>
                </p:cNvSpPr>
                <p:nvPr/>
              </p:nvSpPr>
              <p:spPr bwMode="auto">
                <a:xfrm>
                  <a:off x="2414" y="2842"/>
                  <a:ext cx="842" cy="18"/>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235" name="Freeform 232"/>
                <p:cNvSpPr>
                  <a:spLocks/>
                </p:cNvSpPr>
                <p:nvPr/>
              </p:nvSpPr>
              <p:spPr bwMode="auto">
                <a:xfrm>
                  <a:off x="2410" y="2713"/>
                  <a:ext cx="858" cy="128"/>
                </a:xfrm>
                <a:custGeom>
                  <a:avLst/>
                  <a:gdLst/>
                  <a:ahLst/>
                  <a:cxnLst>
                    <a:cxn ang="0">
                      <a:pos x="0" y="127"/>
                    </a:cxn>
                    <a:cxn ang="0">
                      <a:pos x="857" y="127"/>
                    </a:cxn>
                    <a:cxn ang="0">
                      <a:pos x="807" y="1"/>
                    </a:cxn>
                    <a:cxn ang="0">
                      <a:pos x="62" y="0"/>
                    </a:cxn>
                    <a:cxn ang="0">
                      <a:pos x="0" y="127"/>
                    </a:cxn>
                  </a:cxnLst>
                  <a:rect l="0" t="0" r="r" b="b"/>
                  <a:pathLst>
                    <a:path w="858" h="128">
                      <a:moveTo>
                        <a:pt x="0" y="127"/>
                      </a:moveTo>
                      <a:lnTo>
                        <a:pt x="857" y="127"/>
                      </a:lnTo>
                      <a:lnTo>
                        <a:pt x="807" y="1"/>
                      </a:lnTo>
                      <a:lnTo>
                        <a:pt x="62" y="0"/>
                      </a:lnTo>
                      <a:lnTo>
                        <a:pt x="0" y="127"/>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6" name="Freeform 233"/>
                <p:cNvSpPr>
                  <a:spLocks/>
                </p:cNvSpPr>
                <p:nvPr/>
              </p:nvSpPr>
              <p:spPr bwMode="auto">
                <a:xfrm>
                  <a:off x="2435" y="2727"/>
                  <a:ext cx="817" cy="99"/>
                </a:xfrm>
                <a:custGeom>
                  <a:avLst/>
                  <a:gdLst/>
                  <a:ahLst/>
                  <a:cxnLst>
                    <a:cxn ang="0">
                      <a:pos x="46" y="0"/>
                    </a:cxn>
                    <a:cxn ang="0">
                      <a:pos x="0" y="98"/>
                    </a:cxn>
                    <a:cxn ang="0">
                      <a:pos x="803" y="98"/>
                    </a:cxn>
                    <a:cxn ang="0">
                      <a:pos x="766" y="0"/>
                    </a:cxn>
                  </a:cxnLst>
                  <a:rect l="0" t="0" r="r" b="b"/>
                  <a:pathLst>
                    <a:path w="804" h="99">
                      <a:moveTo>
                        <a:pt x="46" y="0"/>
                      </a:moveTo>
                      <a:lnTo>
                        <a:pt x="0" y="98"/>
                      </a:lnTo>
                      <a:lnTo>
                        <a:pt x="803" y="98"/>
                      </a:lnTo>
                      <a:lnTo>
                        <a:pt x="766" y="0"/>
                      </a:lnTo>
                    </a:path>
                  </a:pathLst>
                </a:custGeom>
                <a:no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29" name="Group 234"/>
              <p:cNvGrpSpPr>
                <a:grpSpLocks/>
              </p:cNvGrpSpPr>
              <p:nvPr/>
            </p:nvGrpSpPr>
            <p:grpSpPr bwMode="auto">
              <a:xfrm>
                <a:off x="2505" y="2725"/>
                <a:ext cx="675" cy="29"/>
                <a:chOff x="2505" y="2725"/>
                <a:chExt cx="675" cy="29"/>
              </a:xfrm>
            </p:grpSpPr>
            <p:sp>
              <p:nvSpPr>
                <p:cNvPr id="228" name="Freeform 235"/>
                <p:cNvSpPr>
                  <a:spLocks/>
                </p:cNvSpPr>
                <p:nvPr/>
              </p:nvSpPr>
              <p:spPr bwMode="auto">
                <a:xfrm>
                  <a:off x="2505" y="2725"/>
                  <a:ext cx="27" cy="18"/>
                </a:xfrm>
                <a:custGeom>
                  <a:avLst/>
                  <a:gdLst/>
                  <a:ahLst/>
                  <a:cxnLst>
                    <a:cxn ang="0">
                      <a:pos x="7" y="0"/>
                    </a:cxn>
                    <a:cxn ang="0">
                      <a:pos x="26" y="0"/>
                    </a:cxn>
                    <a:cxn ang="0">
                      <a:pos x="20" y="18"/>
                    </a:cxn>
                    <a:cxn ang="0">
                      <a:pos x="0" y="18"/>
                    </a:cxn>
                    <a:cxn ang="0">
                      <a:pos x="7" y="0"/>
                    </a:cxn>
                  </a:cxnLst>
                  <a:rect l="0" t="0" r="r" b="b"/>
                  <a:pathLst>
                    <a:path w="27" h="19">
                      <a:moveTo>
                        <a:pt x="7" y="0"/>
                      </a:moveTo>
                      <a:lnTo>
                        <a:pt x="26" y="0"/>
                      </a:lnTo>
                      <a:lnTo>
                        <a:pt x="20" y="18"/>
                      </a:lnTo>
                      <a:lnTo>
                        <a:pt x="0" y="18"/>
                      </a:lnTo>
                      <a:lnTo>
                        <a:pt x="7"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9" name="Freeform 236"/>
                <p:cNvSpPr>
                  <a:spLocks/>
                </p:cNvSpPr>
                <p:nvPr/>
              </p:nvSpPr>
              <p:spPr bwMode="auto">
                <a:xfrm>
                  <a:off x="2570" y="2725"/>
                  <a:ext cx="107" cy="18"/>
                </a:xfrm>
                <a:custGeom>
                  <a:avLst/>
                  <a:gdLst/>
                  <a:ahLst/>
                  <a:cxnLst>
                    <a:cxn ang="0">
                      <a:pos x="5" y="0"/>
                    </a:cxn>
                    <a:cxn ang="0">
                      <a:pos x="106" y="0"/>
                    </a:cxn>
                    <a:cxn ang="0">
                      <a:pos x="102" y="17"/>
                    </a:cxn>
                    <a:cxn ang="0">
                      <a:pos x="0" y="17"/>
                    </a:cxn>
                    <a:cxn ang="0">
                      <a:pos x="5" y="0"/>
                    </a:cxn>
                  </a:cxnLst>
                  <a:rect l="0" t="0" r="r" b="b"/>
                  <a:pathLst>
                    <a:path w="107" h="18">
                      <a:moveTo>
                        <a:pt x="5" y="0"/>
                      </a:moveTo>
                      <a:lnTo>
                        <a:pt x="106" y="0"/>
                      </a:lnTo>
                      <a:lnTo>
                        <a:pt x="102" y="17"/>
                      </a:lnTo>
                      <a:lnTo>
                        <a:pt x="0" y="17"/>
                      </a:lnTo>
                      <a:lnTo>
                        <a:pt x="5"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0" name="Freeform 237"/>
                <p:cNvSpPr>
                  <a:spLocks/>
                </p:cNvSpPr>
                <p:nvPr/>
              </p:nvSpPr>
              <p:spPr bwMode="auto">
                <a:xfrm>
                  <a:off x="2707" y="2725"/>
                  <a:ext cx="102" cy="18"/>
                </a:xfrm>
                <a:custGeom>
                  <a:avLst/>
                  <a:gdLst/>
                  <a:ahLst/>
                  <a:cxnLst>
                    <a:cxn ang="0">
                      <a:pos x="3" y="0"/>
                    </a:cxn>
                    <a:cxn ang="0">
                      <a:pos x="101" y="0"/>
                    </a:cxn>
                    <a:cxn ang="0">
                      <a:pos x="100" y="18"/>
                    </a:cxn>
                    <a:cxn ang="0">
                      <a:pos x="0" y="18"/>
                    </a:cxn>
                    <a:cxn ang="0">
                      <a:pos x="3" y="0"/>
                    </a:cxn>
                  </a:cxnLst>
                  <a:rect l="0" t="0" r="r" b="b"/>
                  <a:pathLst>
                    <a:path w="102" h="19">
                      <a:moveTo>
                        <a:pt x="3" y="0"/>
                      </a:moveTo>
                      <a:lnTo>
                        <a:pt x="101" y="0"/>
                      </a:lnTo>
                      <a:lnTo>
                        <a:pt x="100" y="18"/>
                      </a:lnTo>
                      <a:lnTo>
                        <a:pt x="0" y="18"/>
                      </a:lnTo>
                      <a:lnTo>
                        <a:pt x="3"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1" name="Freeform 238"/>
                <p:cNvSpPr>
                  <a:spLocks/>
                </p:cNvSpPr>
                <p:nvPr/>
              </p:nvSpPr>
              <p:spPr bwMode="auto">
                <a:xfrm>
                  <a:off x="2828" y="2725"/>
                  <a:ext cx="105" cy="18"/>
                </a:xfrm>
                <a:custGeom>
                  <a:avLst/>
                  <a:gdLst/>
                  <a:ahLst/>
                  <a:cxnLst>
                    <a:cxn ang="0">
                      <a:pos x="1" y="0"/>
                    </a:cxn>
                    <a:cxn ang="0">
                      <a:pos x="104" y="0"/>
                    </a:cxn>
                    <a:cxn ang="0">
                      <a:pos x="104" y="18"/>
                    </a:cxn>
                    <a:cxn ang="0">
                      <a:pos x="0" y="18"/>
                    </a:cxn>
                    <a:cxn ang="0">
                      <a:pos x="1" y="0"/>
                    </a:cxn>
                  </a:cxnLst>
                  <a:rect l="0" t="0" r="r" b="b"/>
                  <a:pathLst>
                    <a:path w="105" h="19">
                      <a:moveTo>
                        <a:pt x="1" y="0"/>
                      </a:moveTo>
                      <a:lnTo>
                        <a:pt x="104" y="0"/>
                      </a:lnTo>
                      <a:lnTo>
                        <a:pt x="104" y="18"/>
                      </a:lnTo>
                      <a:lnTo>
                        <a:pt x="0" y="18"/>
                      </a:lnTo>
                      <a:lnTo>
                        <a:pt x="1"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2" name="Freeform 239"/>
                <p:cNvSpPr>
                  <a:spLocks/>
                </p:cNvSpPr>
                <p:nvPr/>
              </p:nvSpPr>
              <p:spPr bwMode="auto">
                <a:xfrm>
                  <a:off x="2954" y="2725"/>
                  <a:ext cx="92" cy="18"/>
                </a:xfrm>
                <a:custGeom>
                  <a:avLst/>
                  <a:gdLst/>
                  <a:ahLst/>
                  <a:cxnLst>
                    <a:cxn ang="0">
                      <a:pos x="0" y="0"/>
                    </a:cxn>
                    <a:cxn ang="0">
                      <a:pos x="89" y="0"/>
                    </a:cxn>
                    <a:cxn ang="0">
                      <a:pos x="91" y="20"/>
                    </a:cxn>
                    <a:cxn ang="0">
                      <a:pos x="0" y="20"/>
                    </a:cxn>
                    <a:cxn ang="0">
                      <a:pos x="0" y="0"/>
                    </a:cxn>
                  </a:cxnLst>
                  <a:rect l="0" t="0" r="r" b="b"/>
                  <a:pathLst>
                    <a:path w="92" h="21">
                      <a:moveTo>
                        <a:pt x="0" y="0"/>
                      </a:moveTo>
                      <a:lnTo>
                        <a:pt x="89" y="0"/>
                      </a:lnTo>
                      <a:lnTo>
                        <a:pt x="91" y="20"/>
                      </a:lnTo>
                      <a:lnTo>
                        <a:pt x="0" y="2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33" name="Freeform 240"/>
                <p:cNvSpPr>
                  <a:spLocks/>
                </p:cNvSpPr>
                <p:nvPr/>
              </p:nvSpPr>
              <p:spPr bwMode="auto">
                <a:xfrm>
                  <a:off x="3067" y="2736"/>
                  <a:ext cx="113" cy="18"/>
                </a:xfrm>
                <a:custGeom>
                  <a:avLst/>
                  <a:gdLst/>
                  <a:ahLst/>
                  <a:cxnLst>
                    <a:cxn ang="0">
                      <a:pos x="0" y="0"/>
                    </a:cxn>
                    <a:cxn ang="0">
                      <a:pos x="102" y="0"/>
                    </a:cxn>
                    <a:cxn ang="0">
                      <a:pos x="112" y="17"/>
                    </a:cxn>
                    <a:cxn ang="0">
                      <a:pos x="4" y="17"/>
                    </a:cxn>
                    <a:cxn ang="0">
                      <a:pos x="0" y="0"/>
                    </a:cxn>
                  </a:cxnLst>
                  <a:rect l="0" t="0" r="r" b="b"/>
                  <a:pathLst>
                    <a:path w="113" h="18">
                      <a:moveTo>
                        <a:pt x="0" y="0"/>
                      </a:moveTo>
                      <a:lnTo>
                        <a:pt x="102" y="0"/>
                      </a:lnTo>
                      <a:lnTo>
                        <a:pt x="112" y="17"/>
                      </a:lnTo>
                      <a:lnTo>
                        <a:pt x="4" y="17"/>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30" name="Group 241"/>
              <p:cNvGrpSpPr>
                <a:grpSpLocks/>
              </p:cNvGrpSpPr>
              <p:nvPr/>
            </p:nvGrpSpPr>
            <p:grpSpPr bwMode="auto">
              <a:xfrm>
                <a:off x="2483" y="2758"/>
                <a:ext cx="707" cy="52"/>
                <a:chOff x="2483" y="2758"/>
                <a:chExt cx="707" cy="52"/>
              </a:xfrm>
            </p:grpSpPr>
            <p:grpSp>
              <p:nvGrpSpPr>
                <p:cNvPr id="54331" name="Group 242"/>
                <p:cNvGrpSpPr>
                  <a:grpSpLocks/>
                </p:cNvGrpSpPr>
                <p:nvPr/>
              </p:nvGrpSpPr>
              <p:grpSpPr bwMode="auto">
                <a:xfrm>
                  <a:off x="2544" y="2761"/>
                  <a:ext cx="350" cy="44"/>
                  <a:chOff x="2544" y="2761"/>
                  <a:chExt cx="350" cy="44"/>
                </a:xfrm>
              </p:grpSpPr>
              <p:sp>
                <p:nvSpPr>
                  <p:cNvPr id="224" name="Line 243"/>
                  <p:cNvSpPr>
                    <a:spLocks noChangeShapeType="1"/>
                  </p:cNvSpPr>
                  <p:nvPr/>
                </p:nvSpPr>
                <p:spPr bwMode="auto">
                  <a:xfrm>
                    <a:off x="2544" y="2761"/>
                    <a:ext cx="33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5" name="Line 244"/>
                  <p:cNvSpPr>
                    <a:spLocks noChangeShapeType="1"/>
                  </p:cNvSpPr>
                  <p:nvPr/>
                </p:nvSpPr>
                <p:spPr bwMode="auto">
                  <a:xfrm>
                    <a:off x="2557" y="2776"/>
                    <a:ext cx="33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6" name="Line 245"/>
                  <p:cNvSpPr>
                    <a:spLocks noChangeShapeType="1"/>
                  </p:cNvSpPr>
                  <p:nvPr/>
                </p:nvSpPr>
                <p:spPr bwMode="auto">
                  <a:xfrm>
                    <a:off x="2561" y="2793"/>
                    <a:ext cx="287"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7" name="Line 246"/>
                  <p:cNvSpPr>
                    <a:spLocks noChangeShapeType="1"/>
                  </p:cNvSpPr>
                  <p:nvPr/>
                </p:nvSpPr>
                <p:spPr bwMode="auto">
                  <a:xfrm>
                    <a:off x="2563" y="2805"/>
                    <a:ext cx="3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32" name="Group 247"/>
                <p:cNvGrpSpPr>
                  <a:grpSpLocks/>
                </p:cNvGrpSpPr>
                <p:nvPr/>
              </p:nvGrpSpPr>
              <p:grpSpPr bwMode="auto">
                <a:xfrm>
                  <a:off x="2483" y="2768"/>
                  <a:ext cx="50" cy="28"/>
                  <a:chOff x="2483" y="2768"/>
                  <a:chExt cx="50" cy="28"/>
                </a:xfrm>
              </p:grpSpPr>
              <p:sp>
                <p:nvSpPr>
                  <p:cNvPr id="221" name="Line 248"/>
                  <p:cNvSpPr>
                    <a:spLocks noChangeShapeType="1"/>
                  </p:cNvSpPr>
                  <p:nvPr/>
                </p:nvSpPr>
                <p:spPr bwMode="auto">
                  <a:xfrm>
                    <a:off x="2497" y="2768"/>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2" name="Line 249"/>
                  <p:cNvSpPr>
                    <a:spLocks noChangeShapeType="1"/>
                  </p:cNvSpPr>
                  <p:nvPr/>
                </p:nvSpPr>
                <p:spPr bwMode="auto">
                  <a:xfrm>
                    <a:off x="2492" y="2782"/>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3" name="Line 250"/>
                  <p:cNvSpPr>
                    <a:spLocks noChangeShapeType="1"/>
                  </p:cNvSpPr>
                  <p:nvPr/>
                </p:nvSpPr>
                <p:spPr bwMode="auto">
                  <a:xfrm>
                    <a:off x="2483" y="2796"/>
                    <a:ext cx="50"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33" name="Group 251"/>
                <p:cNvGrpSpPr>
                  <a:grpSpLocks/>
                </p:cNvGrpSpPr>
                <p:nvPr/>
              </p:nvGrpSpPr>
              <p:grpSpPr bwMode="auto">
                <a:xfrm>
                  <a:off x="2619" y="2758"/>
                  <a:ext cx="316" cy="48"/>
                  <a:chOff x="2619" y="2758"/>
                  <a:chExt cx="316" cy="48"/>
                </a:xfrm>
              </p:grpSpPr>
              <p:sp>
                <p:nvSpPr>
                  <p:cNvPr id="215" name="Line 252"/>
                  <p:cNvSpPr>
                    <a:spLocks noChangeShapeType="1"/>
                  </p:cNvSpPr>
                  <p:nvPr/>
                </p:nvSpPr>
                <p:spPr bwMode="auto">
                  <a:xfrm>
                    <a:off x="2619" y="2805"/>
                    <a:ext cx="20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6" name="Line 253"/>
                  <p:cNvSpPr>
                    <a:spLocks noChangeShapeType="1"/>
                  </p:cNvSpPr>
                  <p:nvPr/>
                </p:nvSpPr>
                <p:spPr bwMode="auto">
                  <a:xfrm>
                    <a:off x="2892" y="2758"/>
                    <a:ext cx="38"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7" name="Line 254"/>
                  <p:cNvSpPr>
                    <a:spLocks noChangeShapeType="1"/>
                  </p:cNvSpPr>
                  <p:nvPr/>
                </p:nvSpPr>
                <p:spPr bwMode="auto">
                  <a:xfrm>
                    <a:off x="2904" y="2780"/>
                    <a:ext cx="3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8" name="Line 255"/>
                  <p:cNvSpPr>
                    <a:spLocks noChangeShapeType="1"/>
                  </p:cNvSpPr>
                  <p:nvPr/>
                </p:nvSpPr>
                <p:spPr bwMode="auto">
                  <a:xfrm>
                    <a:off x="2878" y="2793"/>
                    <a:ext cx="5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9" name="Line 256"/>
                  <p:cNvSpPr>
                    <a:spLocks noChangeShapeType="1"/>
                  </p:cNvSpPr>
                  <p:nvPr/>
                </p:nvSpPr>
                <p:spPr bwMode="auto">
                  <a:xfrm>
                    <a:off x="2828" y="2805"/>
                    <a:ext cx="23"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20" name="Line 257"/>
                  <p:cNvSpPr>
                    <a:spLocks noChangeShapeType="1"/>
                  </p:cNvSpPr>
                  <p:nvPr/>
                </p:nvSpPr>
                <p:spPr bwMode="auto">
                  <a:xfrm>
                    <a:off x="2870" y="2806"/>
                    <a:ext cx="6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34" name="Group 258"/>
                <p:cNvGrpSpPr>
                  <a:grpSpLocks/>
                </p:cNvGrpSpPr>
                <p:nvPr/>
              </p:nvGrpSpPr>
              <p:grpSpPr bwMode="auto">
                <a:xfrm>
                  <a:off x="2957" y="2768"/>
                  <a:ext cx="100" cy="39"/>
                  <a:chOff x="2957" y="2768"/>
                  <a:chExt cx="100" cy="39"/>
                </a:xfrm>
              </p:grpSpPr>
              <p:sp>
                <p:nvSpPr>
                  <p:cNvPr id="212" name="Line 259"/>
                  <p:cNvSpPr>
                    <a:spLocks noChangeShapeType="1"/>
                  </p:cNvSpPr>
                  <p:nvPr/>
                </p:nvSpPr>
                <p:spPr bwMode="auto">
                  <a:xfrm>
                    <a:off x="2957" y="2768"/>
                    <a:ext cx="9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3" name="Line 260"/>
                  <p:cNvSpPr>
                    <a:spLocks noChangeShapeType="1"/>
                  </p:cNvSpPr>
                  <p:nvPr/>
                </p:nvSpPr>
                <p:spPr bwMode="auto">
                  <a:xfrm>
                    <a:off x="2970" y="2785"/>
                    <a:ext cx="88"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4" name="Line 261"/>
                  <p:cNvSpPr>
                    <a:spLocks noChangeShapeType="1"/>
                  </p:cNvSpPr>
                  <p:nvPr/>
                </p:nvSpPr>
                <p:spPr bwMode="auto">
                  <a:xfrm>
                    <a:off x="2971" y="2807"/>
                    <a:ext cx="91"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35" name="Group 262"/>
                <p:cNvGrpSpPr>
                  <a:grpSpLocks/>
                </p:cNvGrpSpPr>
                <p:nvPr/>
              </p:nvGrpSpPr>
              <p:grpSpPr bwMode="auto">
                <a:xfrm>
                  <a:off x="3073" y="2768"/>
                  <a:ext cx="117" cy="42"/>
                  <a:chOff x="3073" y="2768"/>
                  <a:chExt cx="117" cy="42"/>
                </a:xfrm>
              </p:grpSpPr>
              <p:sp>
                <p:nvSpPr>
                  <p:cNvPr id="206" name="Line 263"/>
                  <p:cNvSpPr>
                    <a:spLocks noChangeShapeType="1"/>
                  </p:cNvSpPr>
                  <p:nvPr/>
                </p:nvSpPr>
                <p:spPr bwMode="auto">
                  <a:xfrm>
                    <a:off x="3082" y="2768"/>
                    <a:ext cx="92"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7" name="Line 264"/>
                  <p:cNvSpPr>
                    <a:spLocks noChangeShapeType="1"/>
                  </p:cNvSpPr>
                  <p:nvPr/>
                </p:nvSpPr>
                <p:spPr bwMode="auto">
                  <a:xfrm>
                    <a:off x="3073" y="2783"/>
                    <a:ext cx="65"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8" name="Line 265"/>
                  <p:cNvSpPr>
                    <a:spLocks noChangeShapeType="1"/>
                  </p:cNvSpPr>
                  <p:nvPr/>
                </p:nvSpPr>
                <p:spPr bwMode="auto">
                  <a:xfrm>
                    <a:off x="3082" y="2796"/>
                    <a:ext cx="60"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09" name="Line 266"/>
                  <p:cNvSpPr>
                    <a:spLocks noChangeShapeType="1"/>
                  </p:cNvSpPr>
                  <p:nvPr/>
                </p:nvSpPr>
                <p:spPr bwMode="auto">
                  <a:xfrm>
                    <a:off x="3080" y="2810"/>
                    <a:ext cx="76"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0" name="Line 267"/>
                  <p:cNvSpPr>
                    <a:spLocks noChangeShapeType="1"/>
                  </p:cNvSpPr>
                  <p:nvPr/>
                </p:nvSpPr>
                <p:spPr bwMode="auto">
                  <a:xfrm>
                    <a:off x="3175" y="2784"/>
                    <a:ext cx="16"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211" name="Line 268"/>
                  <p:cNvSpPr>
                    <a:spLocks noChangeShapeType="1"/>
                  </p:cNvSpPr>
                  <p:nvPr/>
                </p:nvSpPr>
                <p:spPr bwMode="auto">
                  <a:xfrm>
                    <a:off x="3176" y="2805"/>
                    <a:ext cx="14" cy="0"/>
                  </a:xfrm>
                  <a:prstGeom prst="line">
                    <a:avLst/>
                  </a:prstGeom>
                  <a:no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grpSp>
        <p:grpSp>
          <p:nvGrpSpPr>
            <p:cNvPr id="54317" name="Group 269"/>
            <p:cNvGrpSpPr>
              <a:grpSpLocks/>
            </p:cNvGrpSpPr>
            <p:nvPr/>
          </p:nvGrpSpPr>
          <p:grpSpPr bwMode="auto">
            <a:xfrm>
              <a:off x="2903" y="2249"/>
              <a:ext cx="380" cy="98"/>
              <a:chOff x="2662" y="2394"/>
              <a:chExt cx="374" cy="90"/>
            </a:xfrm>
          </p:grpSpPr>
          <p:grpSp>
            <p:nvGrpSpPr>
              <p:cNvPr id="54324" name="Group 270"/>
              <p:cNvGrpSpPr>
                <a:grpSpLocks/>
              </p:cNvGrpSpPr>
              <p:nvPr/>
            </p:nvGrpSpPr>
            <p:grpSpPr bwMode="auto">
              <a:xfrm>
                <a:off x="2662" y="2425"/>
                <a:ext cx="374" cy="59"/>
                <a:chOff x="2662" y="2425"/>
                <a:chExt cx="374" cy="59"/>
              </a:xfrm>
            </p:grpSpPr>
            <p:sp>
              <p:nvSpPr>
                <p:cNvPr id="196" name="Freeform 271"/>
                <p:cNvSpPr>
                  <a:spLocks/>
                </p:cNvSpPr>
                <p:nvPr/>
              </p:nvSpPr>
              <p:spPr bwMode="auto">
                <a:xfrm>
                  <a:off x="2662" y="2425"/>
                  <a:ext cx="374" cy="37"/>
                </a:xfrm>
                <a:custGeom>
                  <a:avLst/>
                  <a:gdLst/>
                  <a:ahLst/>
                  <a:cxnLst>
                    <a:cxn ang="0">
                      <a:pos x="0" y="36"/>
                    </a:cxn>
                    <a:cxn ang="0">
                      <a:pos x="373" y="36"/>
                    </a:cxn>
                    <a:cxn ang="0">
                      <a:pos x="351" y="0"/>
                    </a:cxn>
                    <a:cxn ang="0">
                      <a:pos x="23" y="0"/>
                    </a:cxn>
                    <a:cxn ang="0">
                      <a:pos x="0" y="36"/>
                    </a:cxn>
                  </a:cxnLst>
                  <a:rect l="0" t="0" r="r" b="b"/>
                  <a:pathLst>
                    <a:path w="374" h="37">
                      <a:moveTo>
                        <a:pt x="0" y="36"/>
                      </a:moveTo>
                      <a:lnTo>
                        <a:pt x="373" y="36"/>
                      </a:lnTo>
                      <a:lnTo>
                        <a:pt x="351" y="0"/>
                      </a:lnTo>
                      <a:lnTo>
                        <a:pt x="23" y="0"/>
                      </a:lnTo>
                      <a:lnTo>
                        <a:pt x="0" y="36"/>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sp>
              <p:nvSpPr>
                <p:cNvPr id="197" name="Rectangle 272"/>
                <p:cNvSpPr>
                  <a:spLocks noChangeArrowheads="1"/>
                </p:cNvSpPr>
                <p:nvPr/>
              </p:nvSpPr>
              <p:spPr bwMode="auto">
                <a:xfrm>
                  <a:off x="2665" y="2463"/>
                  <a:ext cx="359" cy="21"/>
                </a:xfrm>
                <a:prstGeom prst="rect">
                  <a:avLst/>
                </a:prstGeom>
                <a:solidFill>
                  <a:srgbClr val="C0C0C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195" name="Freeform 273"/>
              <p:cNvSpPr>
                <a:spLocks/>
              </p:cNvSpPr>
              <p:nvPr/>
            </p:nvSpPr>
            <p:spPr bwMode="auto">
              <a:xfrm>
                <a:off x="2749" y="2394"/>
                <a:ext cx="212" cy="67"/>
              </a:xfrm>
              <a:custGeom>
                <a:avLst/>
                <a:gdLst/>
                <a:ahLst/>
                <a:cxnLst>
                  <a:cxn ang="0">
                    <a:pos x="0" y="37"/>
                  </a:cxn>
                  <a:cxn ang="0">
                    <a:pos x="0" y="0"/>
                  </a:cxn>
                  <a:cxn ang="0">
                    <a:pos x="198" y="0"/>
                  </a:cxn>
                  <a:cxn ang="0">
                    <a:pos x="198" y="38"/>
                  </a:cxn>
                  <a:cxn ang="0">
                    <a:pos x="197" y="42"/>
                  </a:cxn>
                  <a:cxn ang="0">
                    <a:pos x="195" y="44"/>
                  </a:cxn>
                  <a:cxn ang="0">
                    <a:pos x="191" y="47"/>
                  </a:cxn>
                  <a:cxn ang="0">
                    <a:pos x="187" y="50"/>
                  </a:cxn>
                  <a:cxn ang="0">
                    <a:pos x="181" y="53"/>
                  </a:cxn>
                  <a:cxn ang="0">
                    <a:pos x="176" y="55"/>
                  </a:cxn>
                  <a:cxn ang="0">
                    <a:pos x="170" y="57"/>
                  </a:cxn>
                  <a:cxn ang="0">
                    <a:pos x="162" y="59"/>
                  </a:cxn>
                  <a:cxn ang="0">
                    <a:pos x="156" y="60"/>
                  </a:cxn>
                  <a:cxn ang="0">
                    <a:pos x="145" y="63"/>
                  </a:cxn>
                  <a:cxn ang="0">
                    <a:pos x="137" y="63"/>
                  </a:cxn>
                  <a:cxn ang="0">
                    <a:pos x="128" y="65"/>
                  </a:cxn>
                  <a:cxn ang="0">
                    <a:pos x="118" y="65"/>
                  </a:cxn>
                  <a:cxn ang="0">
                    <a:pos x="108" y="66"/>
                  </a:cxn>
                  <a:cxn ang="0">
                    <a:pos x="93" y="66"/>
                  </a:cxn>
                  <a:cxn ang="0">
                    <a:pos x="81" y="65"/>
                  </a:cxn>
                  <a:cxn ang="0">
                    <a:pos x="69" y="65"/>
                  </a:cxn>
                  <a:cxn ang="0">
                    <a:pos x="57" y="63"/>
                  </a:cxn>
                  <a:cxn ang="0">
                    <a:pos x="49" y="62"/>
                  </a:cxn>
                  <a:cxn ang="0">
                    <a:pos x="41" y="60"/>
                  </a:cxn>
                  <a:cxn ang="0">
                    <a:pos x="32" y="58"/>
                  </a:cxn>
                  <a:cxn ang="0">
                    <a:pos x="25" y="56"/>
                  </a:cxn>
                  <a:cxn ang="0">
                    <a:pos x="18" y="54"/>
                  </a:cxn>
                  <a:cxn ang="0">
                    <a:pos x="12" y="51"/>
                  </a:cxn>
                  <a:cxn ang="0">
                    <a:pos x="8" y="48"/>
                  </a:cxn>
                  <a:cxn ang="0">
                    <a:pos x="5" y="46"/>
                  </a:cxn>
                  <a:cxn ang="0">
                    <a:pos x="2" y="43"/>
                  </a:cxn>
                  <a:cxn ang="0">
                    <a:pos x="1" y="41"/>
                  </a:cxn>
                  <a:cxn ang="0">
                    <a:pos x="0" y="37"/>
                  </a:cxn>
                </a:cxnLst>
                <a:rect l="0" t="0" r="r" b="b"/>
                <a:pathLst>
                  <a:path w="199" h="67">
                    <a:moveTo>
                      <a:pt x="0" y="37"/>
                    </a:moveTo>
                    <a:lnTo>
                      <a:pt x="0" y="0"/>
                    </a:lnTo>
                    <a:lnTo>
                      <a:pt x="198" y="0"/>
                    </a:lnTo>
                    <a:lnTo>
                      <a:pt x="198" y="38"/>
                    </a:lnTo>
                    <a:lnTo>
                      <a:pt x="197" y="42"/>
                    </a:lnTo>
                    <a:lnTo>
                      <a:pt x="195" y="44"/>
                    </a:lnTo>
                    <a:lnTo>
                      <a:pt x="191" y="47"/>
                    </a:lnTo>
                    <a:lnTo>
                      <a:pt x="187" y="50"/>
                    </a:lnTo>
                    <a:lnTo>
                      <a:pt x="181" y="53"/>
                    </a:lnTo>
                    <a:lnTo>
                      <a:pt x="176" y="55"/>
                    </a:lnTo>
                    <a:lnTo>
                      <a:pt x="170" y="57"/>
                    </a:lnTo>
                    <a:lnTo>
                      <a:pt x="162" y="59"/>
                    </a:lnTo>
                    <a:lnTo>
                      <a:pt x="156" y="60"/>
                    </a:lnTo>
                    <a:lnTo>
                      <a:pt x="145" y="63"/>
                    </a:lnTo>
                    <a:lnTo>
                      <a:pt x="137" y="63"/>
                    </a:lnTo>
                    <a:lnTo>
                      <a:pt x="128" y="65"/>
                    </a:lnTo>
                    <a:lnTo>
                      <a:pt x="118" y="65"/>
                    </a:lnTo>
                    <a:lnTo>
                      <a:pt x="108" y="66"/>
                    </a:lnTo>
                    <a:lnTo>
                      <a:pt x="93" y="66"/>
                    </a:lnTo>
                    <a:lnTo>
                      <a:pt x="81" y="65"/>
                    </a:lnTo>
                    <a:lnTo>
                      <a:pt x="69" y="65"/>
                    </a:lnTo>
                    <a:lnTo>
                      <a:pt x="57" y="63"/>
                    </a:lnTo>
                    <a:lnTo>
                      <a:pt x="49" y="62"/>
                    </a:lnTo>
                    <a:lnTo>
                      <a:pt x="41" y="60"/>
                    </a:lnTo>
                    <a:lnTo>
                      <a:pt x="32" y="58"/>
                    </a:lnTo>
                    <a:lnTo>
                      <a:pt x="25" y="56"/>
                    </a:lnTo>
                    <a:lnTo>
                      <a:pt x="18" y="54"/>
                    </a:lnTo>
                    <a:lnTo>
                      <a:pt x="12" y="51"/>
                    </a:lnTo>
                    <a:lnTo>
                      <a:pt x="8" y="48"/>
                    </a:lnTo>
                    <a:lnTo>
                      <a:pt x="5" y="46"/>
                    </a:lnTo>
                    <a:lnTo>
                      <a:pt x="2" y="43"/>
                    </a:lnTo>
                    <a:lnTo>
                      <a:pt x="1" y="41"/>
                    </a:lnTo>
                    <a:lnTo>
                      <a:pt x="0" y="37"/>
                    </a:lnTo>
                  </a:path>
                </a:pathLst>
              </a:custGeom>
              <a:solidFill>
                <a:srgbClr val="C0C0C0"/>
              </a:solidFill>
              <a:ln w="12700" cap="rnd" cmpd="sng">
                <a:solidFill>
                  <a:srgbClr val="000000"/>
                </a:solidFill>
                <a:prstDash val="solid"/>
                <a:round/>
                <a:headEnd type="none" w="med" len="med"/>
                <a:tailEnd type="none" w="med" len="me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112" charset="2"/>
                  <a:buNone/>
                  <a:defRPr/>
                </a:pPr>
                <a:endParaRPr lang="zh-CN" altLang="en-US" sz="1600">
                  <a:effectLst>
                    <a:outerShdw blurRad="38100" dist="38100" dir="2700000" algn="tl">
                      <a:srgbClr val="000000">
                        <a:alpha val="43137"/>
                      </a:srgbClr>
                    </a:outerShdw>
                  </a:effectLst>
                  <a:latin typeface="Arial" charset="0"/>
                  <a:ea typeface="+mn-ea"/>
                </a:endParaRPr>
              </a:p>
            </p:txBody>
          </p:sp>
        </p:grpSp>
        <p:grpSp>
          <p:nvGrpSpPr>
            <p:cNvPr id="54318" name="Group 274"/>
            <p:cNvGrpSpPr>
              <a:grpSpLocks/>
            </p:cNvGrpSpPr>
            <p:nvPr/>
          </p:nvGrpSpPr>
          <p:grpSpPr bwMode="auto">
            <a:xfrm>
              <a:off x="2860" y="1787"/>
              <a:ext cx="457" cy="467"/>
              <a:chOff x="2620" y="1967"/>
              <a:chExt cx="449" cy="431"/>
            </a:xfrm>
          </p:grpSpPr>
          <p:grpSp>
            <p:nvGrpSpPr>
              <p:cNvPr id="54319" name="Group 275"/>
              <p:cNvGrpSpPr>
                <a:grpSpLocks/>
              </p:cNvGrpSpPr>
              <p:nvPr/>
            </p:nvGrpSpPr>
            <p:grpSpPr bwMode="auto">
              <a:xfrm>
                <a:off x="2620" y="1967"/>
                <a:ext cx="449" cy="431"/>
                <a:chOff x="2620" y="1967"/>
                <a:chExt cx="449" cy="431"/>
              </a:xfrm>
            </p:grpSpPr>
            <p:sp>
              <p:nvSpPr>
                <p:cNvPr id="191" name="AutoShape 276"/>
                <p:cNvSpPr>
                  <a:spLocks noChangeArrowheads="1"/>
                </p:cNvSpPr>
                <p:nvPr/>
              </p:nvSpPr>
              <p:spPr bwMode="auto">
                <a:xfrm>
                  <a:off x="2620" y="1967"/>
                  <a:ext cx="449" cy="431"/>
                </a:xfrm>
                <a:prstGeom prst="roundRect">
                  <a:avLst>
                    <a:gd name="adj" fmla="val 12296"/>
                  </a:avLst>
                </a:prstGeom>
                <a:solidFill>
                  <a:srgbClr val="C0C0C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192" name="AutoShape 277"/>
                <p:cNvSpPr>
                  <a:spLocks noChangeArrowheads="1"/>
                </p:cNvSpPr>
                <p:nvPr/>
              </p:nvSpPr>
              <p:spPr bwMode="auto">
                <a:xfrm>
                  <a:off x="2671" y="2015"/>
                  <a:ext cx="346" cy="333"/>
                </a:xfrm>
                <a:prstGeom prst="roundRect">
                  <a:avLst>
                    <a:gd name="adj" fmla="val 12315"/>
                  </a:avLst>
                </a:prstGeom>
                <a:solidFill>
                  <a:srgbClr val="80808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sp>
              <p:nvSpPr>
                <p:cNvPr id="193" name="AutoShape 278"/>
                <p:cNvSpPr>
                  <a:spLocks noChangeArrowheads="1"/>
                </p:cNvSpPr>
                <p:nvPr/>
              </p:nvSpPr>
              <p:spPr bwMode="auto">
                <a:xfrm>
                  <a:off x="2691" y="2035"/>
                  <a:ext cx="309" cy="293"/>
                </a:xfrm>
                <a:prstGeom prst="roundRect">
                  <a:avLst>
                    <a:gd name="adj" fmla="val 12250"/>
                  </a:avLst>
                </a:prstGeom>
                <a:solidFill>
                  <a:srgbClr val="008000"/>
                </a:solidFill>
                <a:ln w="12700">
                  <a:solidFill>
                    <a:srgbClr val="000000"/>
                  </a:solidFill>
                  <a:round/>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sp>
            <p:nvSpPr>
              <p:cNvPr id="190" name="Rectangle 279"/>
              <p:cNvSpPr>
                <a:spLocks noChangeArrowheads="1"/>
              </p:cNvSpPr>
              <p:nvPr/>
            </p:nvSpPr>
            <p:spPr bwMode="auto">
              <a:xfrm flipV="1">
                <a:off x="3006" y="2376"/>
                <a:ext cx="1" cy="9"/>
              </a:xfrm>
              <a:prstGeom prst="rect">
                <a:avLst/>
              </a:prstGeom>
              <a:solidFill>
                <a:srgbClr val="008000"/>
              </a:solidFill>
              <a:ln w="12700">
                <a:solidFill>
                  <a:srgbClr val="000000"/>
                </a:solidFill>
                <a:miter lim="800000"/>
                <a:headEnd/>
                <a:tailEnd/>
              </a:ln>
              <a:effectLst/>
            </p:spPr>
            <p:txBody>
              <a:bodyPr wrap="none" lIns="458182" tIns="225068" rIns="458182" bIns="225068">
                <a:spAutoFit/>
              </a:bodyPr>
              <a:lstStyle/>
              <a:p>
                <a:pPr algn="ctr" eaLnBrk="0" hangingPunct="0">
                  <a:spcBef>
                    <a:spcPct val="20000"/>
                  </a:spcBef>
                  <a:buClr>
                    <a:schemeClr val="bg2"/>
                  </a:buClr>
                  <a:buSzPct val="75000"/>
                  <a:buFont typeface="Wingdings" pitchFamily="2" charset="2"/>
                  <a:buNone/>
                  <a:defRPr/>
                </a:pPr>
                <a:endParaRPr lang="zh-CN" altLang="en-US" sz="1600">
                  <a:effectLst>
                    <a:outerShdw blurRad="38100" dist="38100" dir="2700000" algn="tl">
                      <a:srgbClr val="FFFFFF"/>
                    </a:outerShdw>
                  </a:effectLst>
                  <a:latin typeface="Arial" charset="0"/>
                  <a:ea typeface="宋体" pitchFamily="2" charset="-122"/>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8BACD631-4D4B-4B2F-A27B-A2C506B82691}" type="slidenum">
              <a:rPr kumimoji="0" lang="zh-CN" altLang="en-US" b="0" i="0">
                <a:latin typeface="Arial" charset="0"/>
              </a:rPr>
              <a:pPr algn="ctr" eaLnBrk="0" hangingPunct="0">
                <a:spcBef>
                  <a:spcPct val="50000"/>
                </a:spcBef>
              </a:pPr>
              <a:t>24</a:t>
            </a:fld>
            <a:endParaRPr kumimoji="0" lang="en-US" altLang="zh-CN" b="0" i="0">
              <a:latin typeface="Arial" charset="0"/>
            </a:endParaRPr>
          </a:p>
        </p:txBody>
      </p:sp>
      <p:sp>
        <p:nvSpPr>
          <p:cNvPr id="55298" name="灯片编号占位符 3"/>
          <p:cNvSpPr txBox="1">
            <a:spLocks noGrp="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defTabSz="1019175" eaLnBrk="0" hangingPunct="0">
              <a:spcBef>
                <a:spcPct val="50000"/>
              </a:spcBef>
            </a:pPr>
            <a:fld id="{FAD8E5F2-A845-44FE-8B3E-ECA6C348C9B2}" type="slidenum">
              <a:rPr kumimoji="0" lang="zh-CN" altLang="en-US" b="0" i="0">
                <a:latin typeface="Arial" charset="0"/>
              </a:rPr>
              <a:pPr algn="ctr" defTabSz="1019175" eaLnBrk="0" hangingPunct="0">
                <a:spcBef>
                  <a:spcPct val="50000"/>
                </a:spcBef>
              </a:pPr>
              <a:t>24</a:t>
            </a:fld>
            <a:endParaRPr kumimoji="0" lang="en-US" altLang="zh-CN" b="0" i="0">
              <a:latin typeface="Arial" charset="0"/>
            </a:endParaRPr>
          </a:p>
        </p:txBody>
      </p:sp>
      <p:sp>
        <p:nvSpPr>
          <p:cNvPr id="55299" name="Rectangle 6"/>
          <p:cNvSpPr>
            <a:spLocks noGrp="1" noChangeArrowheads="1"/>
          </p:cNvSpPr>
          <p:nvPr>
            <p:ph type="title" idx="4294967295"/>
          </p:nvPr>
        </p:nvSpPr>
        <p:spPr>
          <a:xfrm>
            <a:off x="774700" y="363538"/>
            <a:ext cx="8778875" cy="882650"/>
          </a:xfrm>
        </p:spPr>
        <p:txBody>
          <a:bodyPr/>
          <a:lstStyle/>
          <a:p>
            <a:r>
              <a:rPr lang="en-US" altLang="ko-KR" sz="2800" b="1" dirty="0" smtClean="0">
                <a:latin typeface="华文仿宋" pitchFamily="2" charset="-122"/>
                <a:ea typeface="华文仿宋" pitchFamily="2" charset="-122"/>
              </a:rPr>
              <a:t>RHIO</a:t>
            </a:r>
            <a:r>
              <a:rPr lang="zh-CN" altLang="en-US" sz="2800" b="1" dirty="0" smtClean="0">
                <a:latin typeface="华文仿宋" pitchFamily="2" charset="-122"/>
                <a:ea typeface="华文仿宋" pitchFamily="2" charset="-122"/>
              </a:rPr>
              <a:t>（</a:t>
            </a:r>
            <a:r>
              <a:rPr lang="en-US" altLang="zh-CN" sz="2800" b="1" dirty="0" smtClean="0">
                <a:latin typeface="华文仿宋" pitchFamily="2" charset="-122"/>
                <a:ea typeface="华文仿宋" pitchFamily="2" charset="-122"/>
              </a:rPr>
              <a:t>Regional Health Information Organization)</a:t>
            </a:r>
            <a:r>
              <a:rPr lang="zh-CN" altLang="en-US" sz="2800" b="1" dirty="0" smtClean="0">
                <a:latin typeface="华文仿宋" pitchFamily="2" charset="-122"/>
                <a:ea typeface="华文仿宋" pitchFamily="2" charset="-122"/>
              </a:rPr>
              <a:t>在</a:t>
            </a:r>
            <a:r>
              <a:rPr lang="en-US" altLang="zh-CN" sz="2800" b="1" dirty="0" smtClean="0">
                <a:latin typeface="华文仿宋" pitchFamily="2" charset="-122"/>
                <a:ea typeface="华文仿宋" pitchFamily="2" charset="-122"/>
              </a:rPr>
              <a:t>2000</a:t>
            </a:r>
            <a:r>
              <a:rPr lang="zh-CN" altLang="en-US" sz="2800" b="1" dirty="0" smtClean="0">
                <a:latin typeface="华文仿宋" pitchFamily="2" charset="-122"/>
                <a:ea typeface="华文仿宋" pitchFamily="2" charset="-122"/>
              </a:rPr>
              <a:t>年后开始出现</a:t>
            </a:r>
            <a:endParaRPr lang="en-US" altLang="zh-CN" sz="2800" b="1" dirty="0" smtClean="0">
              <a:latin typeface="华文仿宋" pitchFamily="2" charset="-122"/>
              <a:ea typeface="华文仿宋" pitchFamily="2" charset="-122"/>
            </a:endParaRPr>
          </a:p>
        </p:txBody>
      </p:sp>
      <p:sp>
        <p:nvSpPr>
          <p:cNvPr id="55300" name="Rectangle 7"/>
          <p:cNvSpPr>
            <a:spLocks noGrp="1" noChangeArrowheads="1"/>
          </p:cNvSpPr>
          <p:nvPr>
            <p:ph type="body" idx="4294967295"/>
          </p:nvPr>
        </p:nvSpPr>
        <p:spPr>
          <a:xfrm>
            <a:off x="830263" y="1125538"/>
            <a:ext cx="8480425" cy="5981700"/>
          </a:xfrm>
          <a:noFill/>
        </p:spPr>
        <p:txBody>
          <a:bodyPr/>
          <a:lstStyle/>
          <a:p>
            <a:pPr>
              <a:spcBef>
                <a:spcPct val="0"/>
              </a:spcBef>
              <a:spcAft>
                <a:spcPct val="125000"/>
              </a:spcAft>
            </a:pPr>
            <a:r>
              <a:rPr lang="en-US" altLang="ko-KR"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是美国的第二代区域卫生信息网</a:t>
            </a:r>
            <a:endParaRPr lang="en-US" altLang="ko-KR" sz="2000" dirty="0" smtClean="0">
              <a:effectLst/>
              <a:latin typeface="华文仿宋" pitchFamily="2" charset="-122"/>
              <a:ea typeface="华文仿宋" pitchFamily="2" charset="-122"/>
            </a:endParaRPr>
          </a:p>
          <a:p>
            <a:pPr lvl="1">
              <a:spcBef>
                <a:spcPct val="0"/>
              </a:spcBef>
              <a:spcAft>
                <a:spcPct val="125000"/>
              </a:spcAft>
            </a:pPr>
            <a:r>
              <a:rPr lang="zh-CN" altLang="en-US" sz="2000" dirty="0" smtClean="0">
                <a:effectLst/>
                <a:latin typeface="华文仿宋" pitchFamily="2" charset="-122"/>
                <a:ea typeface="华文仿宋" pitchFamily="2" charset="-122"/>
              </a:rPr>
              <a:t>很多不同的组织机构在</a:t>
            </a:r>
            <a:r>
              <a:rPr lang="en-US" altLang="zh-CN" sz="2000" dirty="0" smtClean="0">
                <a:effectLst/>
                <a:latin typeface="华文仿宋" pitchFamily="2" charset="-122"/>
                <a:ea typeface="华文仿宋" pitchFamily="2" charset="-122"/>
              </a:rPr>
              <a:t>2000</a:t>
            </a:r>
            <a:r>
              <a:rPr lang="zh-CN" altLang="en-US" sz="2000" dirty="0" smtClean="0">
                <a:effectLst/>
                <a:latin typeface="华文仿宋" pitchFamily="2" charset="-122"/>
                <a:ea typeface="华文仿宋" pitchFamily="2" charset="-122"/>
              </a:rPr>
              <a:t>年初期都对</a:t>
            </a:r>
            <a:r>
              <a:rPr lang="en-US" altLang="zh-CN"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非常推崇</a:t>
            </a:r>
            <a:endParaRPr lang="en-US" altLang="ko-KR" sz="2000" dirty="0" smtClean="0">
              <a:effectLst/>
              <a:latin typeface="华文仿宋" pitchFamily="2" charset="-122"/>
              <a:ea typeface="华文仿宋" pitchFamily="2" charset="-122"/>
            </a:endParaRPr>
          </a:p>
          <a:p>
            <a:pPr lvl="1">
              <a:spcBef>
                <a:spcPct val="0"/>
              </a:spcBef>
              <a:spcAft>
                <a:spcPct val="125000"/>
              </a:spcAft>
            </a:pPr>
            <a:r>
              <a:rPr lang="zh-CN" altLang="en-US" sz="2000" dirty="0" smtClean="0">
                <a:effectLst/>
                <a:latin typeface="华文仿宋" pitchFamily="2" charset="-122"/>
                <a:ea typeface="华文仿宋" pitchFamily="2" charset="-122"/>
              </a:rPr>
              <a:t>到</a:t>
            </a:r>
            <a:r>
              <a:rPr lang="en-US" altLang="zh-CN" sz="2000" dirty="0" smtClean="0">
                <a:effectLst/>
                <a:latin typeface="华文仿宋" pitchFamily="2" charset="-122"/>
                <a:ea typeface="华文仿宋" pitchFamily="2" charset="-122"/>
              </a:rPr>
              <a:t>2004</a:t>
            </a:r>
            <a:r>
              <a:rPr lang="zh-CN" altLang="en-US" sz="2000" dirty="0" smtClean="0">
                <a:effectLst/>
                <a:latin typeface="华文仿宋" pitchFamily="2" charset="-122"/>
                <a:ea typeface="华文仿宋" pitchFamily="2" charset="-122"/>
              </a:rPr>
              <a:t>年，国家的政策逐步出台，并且成立了医疗信息技术国家协调官办公室</a:t>
            </a:r>
            <a:r>
              <a:rPr lang="en-US" altLang="ko-KR" sz="2000" dirty="0" smtClean="0">
                <a:effectLst/>
                <a:latin typeface="华文仿宋" pitchFamily="2" charset="-122"/>
                <a:ea typeface="华文仿宋" pitchFamily="2" charset="-122"/>
              </a:rPr>
              <a:t> (ONCHIT) </a:t>
            </a:r>
            <a:r>
              <a:rPr lang="en-US" altLang="zh-CN" sz="2000" dirty="0" smtClean="0">
                <a:effectLst/>
                <a:latin typeface="华文仿宋" pitchFamily="2" charset="-122"/>
                <a:ea typeface="华文仿宋" pitchFamily="2" charset="-122"/>
              </a:rPr>
              <a:t> </a:t>
            </a:r>
            <a:endParaRPr lang="en-US" altLang="ko-KR" sz="2000" dirty="0" smtClean="0">
              <a:effectLst/>
              <a:latin typeface="华文仿宋" pitchFamily="2" charset="-122"/>
              <a:ea typeface="华文仿宋" pitchFamily="2" charset="-122"/>
            </a:endParaRPr>
          </a:p>
          <a:p>
            <a:pPr>
              <a:spcBef>
                <a:spcPct val="0"/>
              </a:spcBef>
              <a:spcAft>
                <a:spcPct val="125000"/>
              </a:spcAft>
            </a:pPr>
            <a:r>
              <a:rPr lang="zh-CN" altLang="en-US" sz="2000" dirty="0" smtClean="0">
                <a:effectLst/>
                <a:latin typeface="华文仿宋" pitchFamily="2" charset="-122"/>
                <a:ea typeface="华文仿宋" pitchFamily="2" charset="-122"/>
              </a:rPr>
              <a:t>随后的几年年里（</a:t>
            </a:r>
            <a:r>
              <a:rPr lang="en-US" altLang="zh-CN" sz="2000" dirty="0" smtClean="0">
                <a:effectLst/>
                <a:latin typeface="华文仿宋" pitchFamily="2" charset="-122"/>
                <a:ea typeface="华文仿宋" pitchFamily="2" charset="-122"/>
              </a:rPr>
              <a:t>2004</a:t>
            </a:r>
            <a:r>
              <a:rPr lang="zh-CN" altLang="en-US" sz="2000" dirty="0" smtClean="0">
                <a:effectLst/>
                <a:latin typeface="华文仿宋" pitchFamily="2" charset="-122"/>
                <a:ea typeface="华文仿宋" pitchFamily="2" charset="-122"/>
              </a:rPr>
              <a:t>至今）出现了大约</a:t>
            </a:r>
            <a:r>
              <a:rPr lang="en-US" altLang="zh-CN" sz="2000" dirty="0" smtClean="0">
                <a:effectLst/>
                <a:latin typeface="华文仿宋" pitchFamily="2" charset="-122"/>
                <a:ea typeface="华文仿宋" pitchFamily="2" charset="-122"/>
              </a:rPr>
              <a:t>100</a:t>
            </a:r>
            <a:r>
              <a:rPr lang="zh-CN" altLang="en-US" sz="2000" dirty="0" smtClean="0">
                <a:effectLst/>
                <a:latin typeface="华文仿宋" pitchFamily="2" charset="-122"/>
                <a:ea typeface="华文仿宋" pitchFamily="2" charset="-122"/>
              </a:rPr>
              <a:t>个官方指定的</a:t>
            </a:r>
            <a:r>
              <a:rPr lang="en-US" altLang="ko-KR"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项目</a:t>
            </a:r>
            <a:endParaRPr lang="en-US" altLang="ko-KR" sz="2000" dirty="0" smtClean="0">
              <a:effectLst/>
              <a:latin typeface="华文仿宋" pitchFamily="2" charset="-122"/>
              <a:ea typeface="华文仿宋" pitchFamily="2" charset="-122"/>
            </a:endParaRPr>
          </a:p>
          <a:p>
            <a:pPr lvl="1">
              <a:spcBef>
                <a:spcPct val="0"/>
              </a:spcBef>
              <a:spcAft>
                <a:spcPct val="125000"/>
              </a:spcAft>
            </a:pPr>
            <a:r>
              <a:rPr lang="zh-CN" altLang="en-US" sz="2000" dirty="0" smtClean="0">
                <a:effectLst/>
                <a:latin typeface="华文仿宋" pitchFamily="2" charset="-122"/>
                <a:ea typeface="华文仿宋" pitchFamily="2" charset="-122"/>
              </a:rPr>
              <a:t>巨大的资金投入到了这些</a:t>
            </a:r>
            <a:r>
              <a:rPr lang="en-US" altLang="zh-CN"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中，绝大多数都投入到了</a:t>
            </a:r>
            <a:r>
              <a:rPr lang="en-US" altLang="zh-CN"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的启动阶段</a:t>
            </a:r>
            <a:endParaRPr lang="en-US" altLang="ko-KR" sz="2000" dirty="0" smtClean="0">
              <a:effectLst/>
              <a:latin typeface="华文仿宋" pitchFamily="2" charset="-122"/>
              <a:ea typeface="华文仿宋" pitchFamily="2" charset="-122"/>
            </a:endParaRPr>
          </a:p>
          <a:p>
            <a:pPr lvl="1">
              <a:spcBef>
                <a:spcPct val="0"/>
              </a:spcBef>
              <a:spcAft>
                <a:spcPct val="125000"/>
              </a:spcAft>
            </a:pPr>
            <a:r>
              <a:rPr lang="zh-CN" altLang="en-US" sz="2000" dirty="0" smtClean="0">
                <a:effectLst/>
                <a:latin typeface="华文仿宋" pitchFamily="2" charset="-122"/>
                <a:ea typeface="华文仿宋" pitchFamily="2" charset="-122"/>
              </a:rPr>
              <a:t>很多</a:t>
            </a:r>
            <a:r>
              <a:rPr lang="en-US" altLang="zh-CN"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没能找到一个持续发展的运营模式，最终出现了财务危机</a:t>
            </a:r>
            <a:endParaRPr lang="en-US" altLang="ko-KR" sz="2000" dirty="0" smtClean="0">
              <a:effectLst/>
              <a:latin typeface="华文仿宋" pitchFamily="2" charset="-122"/>
              <a:ea typeface="华文仿宋" pitchFamily="2" charset="-122"/>
            </a:endParaRPr>
          </a:p>
          <a:p>
            <a:pPr lvl="1">
              <a:spcBef>
                <a:spcPct val="0"/>
              </a:spcBef>
              <a:spcAft>
                <a:spcPct val="125000"/>
              </a:spcAft>
            </a:pPr>
            <a:r>
              <a:rPr lang="zh-CN" altLang="en-US" sz="2000" dirty="0" smtClean="0">
                <a:effectLst/>
                <a:latin typeface="华文仿宋" pitchFamily="2" charset="-122"/>
                <a:ea typeface="华文仿宋" pitchFamily="2" charset="-122"/>
              </a:rPr>
              <a:t>一些项目取得了长期的成功，并且有限的数据得到了共享</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noGrp="1"/>
          </p:cNvSpPr>
          <p:nvPr/>
        </p:nvSpPr>
        <p:spPr bwMode="auto">
          <a:xfrm>
            <a:off x="4011613" y="7131050"/>
            <a:ext cx="2095500" cy="292100"/>
          </a:xfrm>
          <a:prstGeom prst="rect">
            <a:avLst/>
          </a:prstGeom>
          <a:noFill/>
          <a:ln>
            <a:miter lim="800000"/>
            <a:headEnd/>
            <a:tailEnd/>
          </a:ln>
        </p:spPr>
        <p:txBody>
          <a:bodyPr lIns="0" tIns="0" rIns="0" bIns="0" anchor="b"/>
          <a:lstStyle/>
          <a:p>
            <a:pPr algn="ctr" eaLnBrk="0" hangingPunct="0">
              <a:spcBef>
                <a:spcPct val="50000"/>
              </a:spcBef>
              <a:defRPr/>
            </a:pPr>
            <a:fld id="{90B1AE62-88D5-4ECE-9CCB-36D89226996B}" type="slidenum">
              <a:rPr kumimoji="0" lang="zh-CN" altLang="en-US" b="0" i="0">
                <a:effectLst>
                  <a:outerShdw blurRad="38100" dist="38100" dir="2700000" algn="tl">
                    <a:srgbClr val="C0C0C0"/>
                  </a:outerShdw>
                </a:effectLst>
                <a:latin typeface="Arial" charset="0"/>
              </a:rPr>
              <a:pPr algn="ctr" eaLnBrk="0" hangingPunct="0">
                <a:spcBef>
                  <a:spcPct val="50000"/>
                </a:spcBef>
                <a:defRPr/>
              </a:pPr>
              <a:t>25</a:t>
            </a:fld>
            <a:endParaRPr kumimoji="0" lang="en-US" altLang="zh-CN" b="0" i="0">
              <a:effectLst>
                <a:outerShdw blurRad="38100" dist="38100" dir="2700000" algn="tl">
                  <a:srgbClr val="C0C0C0"/>
                </a:outerShdw>
              </a:effectLst>
              <a:latin typeface="Arial" charset="0"/>
            </a:endParaRPr>
          </a:p>
        </p:txBody>
      </p:sp>
      <p:sp>
        <p:nvSpPr>
          <p:cNvPr id="231427" name="Rectangle 2"/>
          <p:cNvSpPr>
            <a:spLocks noGrp="1" noChangeArrowheads="1"/>
          </p:cNvSpPr>
          <p:nvPr>
            <p:ph type="title" idx="4294967295"/>
          </p:nvPr>
        </p:nvSpPr>
        <p:spPr/>
        <p:txBody>
          <a:bodyPr/>
          <a:lstStyle/>
          <a:p>
            <a:r>
              <a:rPr lang="en-US" altLang="ko-KR" sz="2800" b="1" dirty="0" smtClean="0">
                <a:latin typeface="华文仿宋" pitchFamily="2" charset="-122"/>
                <a:ea typeface="华文仿宋" pitchFamily="2" charset="-122"/>
              </a:rPr>
              <a:t>HIE</a:t>
            </a:r>
            <a:r>
              <a:rPr lang="zh-CN" altLang="en-US" sz="2800" b="1" dirty="0" smtClean="0">
                <a:latin typeface="华文仿宋" pitchFamily="2" charset="-122"/>
                <a:ea typeface="华文仿宋" pitchFamily="2" charset="-122"/>
              </a:rPr>
              <a:t>（</a:t>
            </a:r>
            <a:r>
              <a:rPr lang="en-US" altLang="zh-CN" sz="2800" b="1" dirty="0" smtClean="0">
                <a:latin typeface="华文仿宋" pitchFamily="2" charset="-122"/>
                <a:ea typeface="华文仿宋" pitchFamily="2" charset="-122"/>
              </a:rPr>
              <a:t>Health Information Exchange</a:t>
            </a:r>
            <a:r>
              <a:rPr lang="zh-CN" altLang="en-US" sz="2800" b="1" dirty="0" smtClean="0">
                <a:latin typeface="华文仿宋" pitchFamily="2" charset="-122"/>
                <a:ea typeface="华文仿宋" pitchFamily="2" charset="-122"/>
              </a:rPr>
              <a:t>）</a:t>
            </a:r>
            <a:r>
              <a:rPr lang="zh-CN" altLang="en-US" sz="2800" b="1" dirty="0" smtClean="0">
                <a:latin typeface="华文仿宋" pitchFamily="2" charset="-122"/>
                <a:ea typeface="华文仿宋" pitchFamily="2" charset="-122"/>
              </a:rPr>
              <a:t>是</a:t>
            </a:r>
            <a:r>
              <a:rPr lang="zh-CN" altLang="en-US" sz="2800" b="1" dirty="0" smtClean="0">
                <a:latin typeface="华文仿宋" pitchFamily="2" charset="-122"/>
                <a:ea typeface="华文仿宋" pitchFamily="2" charset="-122"/>
              </a:rPr>
              <a:t>适应美国医疗改革出现的</a:t>
            </a:r>
            <a:r>
              <a:rPr lang="en-US" altLang="zh-CN" sz="2800" b="1" dirty="0" smtClean="0">
                <a:latin typeface="华文仿宋" pitchFamily="2" charset="-122"/>
                <a:ea typeface="华文仿宋" pitchFamily="2" charset="-122"/>
              </a:rPr>
              <a:t>RHIO</a:t>
            </a:r>
            <a:r>
              <a:rPr lang="zh-CN" altLang="en-US" sz="2800" b="1" dirty="0" smtClean="0">
                <a:latin typeface="华文仿宋" pitchFamily="2" charset="-122"/>
                <a:ea typeface="华文仿宋" pitchFamily="2" charset="-122"/>
              </a:rPr>
              <a:t>的一个新名字</a:t>
            </a:r>
            <a:endParaRPr lang="en-US" altLang="zh-CN" sz="2800" b="1" dirty="0" smtClean="0">
              <a:latin typeface="华文仿宋" pitchFamily="2" charset="-122"/>
              <a:ea typeface="华文仿宋" pitchFamily="2" charset="-122"/>
            </a:endParaRPr>
          </a:p>
        </p:txBody>
      </p:sp>
      <p:sp>
        <p:nvSpPr>
          <p:cNvPr id="745475" name="Rectangle 3"/>
          <p:cNvSpPr>
            <a:spLocks noGrp="1" noChangeArrowheads="1"/>
          </p:cNvSpPr>
          <p:nvPr>
            <p:ph type="body" idx="4294967295"/>
          </p:nvPr>
        </p:nvSpPr>
        <p:spPr/>
        <p:txBody>
          <a:bodyPr/>
          <a:lstStyle/>
          <a:p>
            <a:pPr>
              <a:spcBef>
                <a:spcPct val="0"/>
              </a:spcBef>
              <a:spcAft>
                <a:spcPct val="125000"/>
              </a:spcAft>
            </a:pPr>
            <a:r>
              <a:rPr lang="zh-CN" altLang="en-US" sz="2000" dirty="0" smtClean="0">
                <a:effectLst/>
                <a:latin typeface="华文仿宋" pitchFamily="2" charset="-122"/>
                <a:ea typeface="华文仿宋" pitchFamily="2" charset="-122"/>
              </a:rPr>
              <a:t>与</a:t>
            </a:r>
            <a:r>
              <a:rPr lang="en-US" altLang="ko-KR" sz="2000" dirty="0" smtClean="0">
                <a:effectLst/>
                <a:latin typeface="华文仿宋" pitchFamily="2" charset="-122"/>
                <a:ea typeface="华文仿宋" pitchFamily="2" charset="-122"/>
              </a:rPr>
              <a:t>CHIN</a:t>
            </a:r>
            <a:r>
              <a:rPr lang="zh-CN" altLang="en-US" sz="2000" dirty="0" smtClean="0">
                <a:effectLst/>
                <a:latin typeface="华文仿宋" pitchFamily="2" charset="-122"/>
                <a:ea typeface="华文仿宋" pitchFamily="2" charset="-122"/>
              </a:rPr>
              <a:t>和</a:t>
            </a:r>
            <a:r>
              <a:rPr lang="en-US" altLang="ko-KR" sz="2000" dirty="0" smtClean="0">
                <a:effectLst/>
                <a:latin typeface="华文仿宋" pitchFamily="2" charset="-122"/>
                <a:ea typeface="华文仿宋" pitchFamily="2" charset="-122"/>
              </a:rPr>
              <a:t>RHIO</a:t>
            </a:r>
            <a:r>
              <a:rPr lang="zh-CN" altLang="en-US" sz="2000" dirty="0" smtClean="0">
                <a:effectLst/>
                <a:latin typeface="华文仿宋" pitchFamily="2" charset="-122"/>
                <a:ea typeface="华文仿宋" pitchFamily="2" charset="-122"/>
              </a:rPr>
              <a:t>的目标类似</a:t>
            </a:r>
            <a:endParaRPr lang="en-US" altLang="ko-KR" sz="2000" dirty="0" smtClean="0">
              <a:effectLst/>
              <a:latin typeface="华文仿宋" pitchFamily="2" charset="-122"/>
              <a:ea typeface="华文仿宋" pitchFamily="2" charset="-122"/>
            </a:endParaRPr>
          </a:p>
          <a:p>
            <a:pPr>
              <a:spcBef>
                <a:spcPct val="0"/>
              </a:spcBef>
              <a:spcAft>
                <a:spcPct val="125000"/>
              </a:spcAft>
            </a:pPr>
            <a:r>
              <a:rPr lang="en-US" altLang="zh-CN" sz="2000" dirty="0" smtClean="0">
                <a:effectLst/>
                <a:latin typeface="华文仿宋" pitchFamily="2" charset="-122"/>
                <a:ea typeface="华文仿宋" pitchFamily="2" charset="-122"/>
              </a:rPr>
              <a:t>HIE</a:t>
            </a:r>
            <a:r>
              <a:rPr lang="zh-CN" altLang="en-US" sz="2000" dirty="0" smtClean="0">
                <a:effectLst/>
                <a:latin typeface="华文仿宋" pitchFamily="2" charset="-122"/>
                <a:ea typeface="华文仿宋" pitchFamily="2" charset="-122"/>
              </a:rPr>
              <a:t>被纳入了美国政府关于“有效使用”（</a:t>
            </a:r>
            <a:r>
              <a:rPr lang="en-US" altLang="ko-KR" sz="2000" dirty="0" smtClean="0">
                <a:effectLst/>
                <a:latin typeface="华文仿宋" pitchFamily="2" charset="-122"/>
                <a:ea typeface="华文仿宋" pitchFamily="2" charset="-122"/>
              </a:rPr>
              <a:t>Meaningful Use</a:t>
            </a:r>
            <a:r>
              <a:rPr lang="zh-CN" altLang="en-US" sz="2000" dirty="0" smtClean="0">
                <a:effectLst/>
                <a:latin typeface="华文仿宋" pitchFamily="2" charset="-122"/>
                <a:ea typeface="华文仿宋" pitchFamily="2" charset="-122"/>
              </a:rPr>
              <a:t>）的标准中，从而获得了更多的利益相关方的支持</a:t>
            </a:r>
            <a:endParaRPr lang="en-US" altLang="ko-KR" sz="2000" dirty="0" smtClean="0">
              <a:effectLst/>
              <a:latin typeface="华文仿宋" pitchFamily="2" charset="-122"/>
              <a:ea typeface="华文仿宋" pitchFamily="2" charset="-122"/>
            </a:endParaRPr>
          </a:p>
          <a:p>
            <a:pPr>
              <a:spcBef>
                <a:spcPct val="0"/>
              </a:spcBef>
              <a:spcAft>
                <a:spcPct val="125000"/>
              </a:spcAft>
            </a:pPr>
            <a:r>
              <a:rPr lang="zh-CN" altLang="en-US" sz="2000" dirty="0" smtClean="0">
                <a:effectLst/>
                <a:latin typeface="华文仿宋" pitchFamily="2" charset="-122"/>
                <a:ea typeface="华文仿宋" pitchFamily="2" charset="-122"/>
              </a:rPr>
              <a:t>但是</a:t>
            </a:r>
            <a:r>
              <a:rPr lang="zh-CN" altLang="en-US" sz="2000" dirty="0" smtClean="0">
                <a:effectLst/>
                <a:latin typeface="华文仿宋" pitchFamily="2" charset="-122"/>
                <a:ea typeface="华文仿宋" pitchFamily="2" charset="-122"/>
              </a:rPr>
              <a:t>，形成财务</a:t>
            </a:r>
            <a:r>
              <a:rPr lang="zh-CN" altLang="en-US" sz="2000" dirty="0" smtClean="0">
                <a:effectLst/>
                <a:latin typeface="华文仿宋" pitchFamily="2" charset="-122"/>
                <a:ea typeface="华文仿宋" pitchFamily="2" charset="-122"/>
              </a:rPr>
              <a:t>上</a:t>
            </a:r>
            <a:r>
              <a:rPr lang="zh-CN" altLang="en-US" sz="2000" dirty="0" smtClean="0">
                <a:effectLst/>
                <a:latin typeface="华文仿宋" pitchFamily="2" charset="-122"/>
                <a:ea typeface="华文仿宋" pitchFamily="2" charset="-122"/>
              </a:rPr>
              <a:t>可以自给自足的业务模型仍然存在挑战</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a:defRPr/>
            </a:pPr>
            <a:fld id="{A5E225A5-928E-45EA-BC69-3EB07E3B622A}" type="slidenum">
              <a:rPr lang="zh-CN" altLang="en-US"/>
              <a:pPr>
                <a:defRPr/>
              </a:pPr>
              <a:t>26</a:t>
            </a:fld>
            <a:endParaRPr lang="en-US" altLang="zh-CN"/>
          </a:p>
        </p:txBody>
      </p:sp>
      <p:sp>
        <p:nvSpPr>
          <p:cNvPr id="56322" name="Rectangle 2"/>
          <p:cNvSpPr>
            <a:spLocks noGrp="1" noChangeArrowheads="1"/>
          </p:cNvSpPr>
          <p:nvPr>
            <p:ph type="title" idx="4294967295"/>
          </p:nvPr>
        </p:nvSpPr>
        <p:spPr/>
        <p:txBody>
          <a:bodyPr/>
          <a:lstStyle/>
          <a:p>
            <a:r>
              <a:rPr kumimoji="0" lang="zh-CN" altLang="en-US" sz="2800" b="1" smtClean="0">
                <a:ea typeface="华文仿宋" pitchFamily="2" charset="-122"/>
              </a:rPr>
              <a:t>实现宏</a:t>
            </a:r>
            <a:r>
              <a:rPr lang="zh-CN" altLang="en-US" sz="2800" b="1" smtClean="0">
                <a:ea typeface="华文仿宋" pitchFamily="2" charset="-122"/>
              </a:rPr>
              <a:t>大的愿景需要详细的计划作为支撑</a:t>
            </a:r>
            <a:endParaRPr lang="en-US" altLang="zh-CN" sz="2800" b="1" smtClean="0">
              <a:ea typeface="华文仿宋" pitchFamily="2" charset="-122"/>
            </a:endParaRPr>
          </a:p>
        </p:txBody>
      </p:sp>
      <p:sp>
        <p:nvSpPr>
          <p:cNvPr id="56323" name="Rectangle 3"/>
          <p:cNvSpPr>
            <a:spLocks noGrp="1" noChangeArrowheads="1"/>
          </p:cNvSpPr>
          <p:nvPr>
            <p:ph type="body" idx="4294967295"/>
          </p:nvPr>
        </p:nvSpPr>
        <p:spPr>
          <a:xfrm>
            <a:off x="1371600" y="1192213"/>
            <a:ext cx="7313613" cy="5516562"/>
          </a:xfrm>
          <a:noFill/>
        </p:spPr>
        <p:txBody>
          <a:bodyPr/>
          <a:lstStyle/>
          <a:p>
            <a:pPr>
              <a:lnSpc>
                <a:spcPct val="80000"/>
              </a:lnSpc>
              <a:spcBef>
                <a:spcPct val="0"/>
              </a:spcBef>
              <a:spcAft>
                <a:spcPts val="4200"/>
              </a:spcAft>
            </a:pPr>
            <a:r>
              <a:rPr lang="zh-CN" altLang="en-US" sz="2000" dirty="0" smtClean="0">
                <a:effectLst/>
                <a:latin typeface="华文仿宋" pitchFamily="2" charset="-122"/>
                <a:ea typeface="华文仿宋" pitchFamily="2" charset="-122"/>
              </a:rPr>
              <a:t>宏大的愿景需要详细的计划</a:t>
            </a:r>
          </a:p>
          <a:p>
            <a:pPr>
              <a:lnSpc>
                <a:spcPct val="80000"/>
              </a:lnSpc>
              <a:spcBef>
                <a:spcPct val="0"/>
              </a:spcBef>
              <a:spcAft>
                <a:spcPts val="4200"/>
              </a:spcAft>
            </a:pPr>
            <a:r>
              <a:rPr lang="zh-CN" altLang="en-US" sz="2000" dirty="0" smtClean="0">
                <a:effectLst/>
                <a:latin typeface="华文仿宋" pitchFamily="2" charset="-122"/>
                <a:ea typeface="华文仿宋" pitchFamily="2" charset="-122"/>
              </a:rPr>
              <a:t>过于简化的实施方法不能带来全面和完美的成功</a:t>
            </a:r>
            <a:endParaRPr lang="en-US" altLang="ko-KR" sz="2000" dirty="0" smtClean="0">
              <a:effectLst/>
              <a:latin typeface="华文仿宋" pitchFamily="2" charset="-122"/>
              <a:ea typeface="华文仿宋" pitchFamily="2" charset="-122"/>
            </a:endParaRPr>
          </a:p>
          <a:p>
            <a:pPr>
              <a:lnSpc>
                <a:spcPct val="80000"/>
              </a:lnSpc>
              <a:spcBef>
                <a:spcPct val="0"/>
              </a:spcBef>
              <a:spcAft>
                <a:spcPts val="4200"/>
              </a:spcAft>
            </a:pPr>
            <a:r>
              <a:rPr lang="zh-CN" altLang="en-US" sz="2000" dirty="0" smtClean="0">
                <a:effectLst/>
                <a:latin typeface="华文仿宋" pitchFamily="2" charset="-122"/>
                <a:ea typeface="华文仿宋" pitchFamily="2" charset="-122"/>
              </a:rPr>
              <a:t>缺乏利益相关方的合作会导致项目失败</a:t>
            </a:r>
            <a:endParaRPr lang="en-US" altLang="ko-KR" sz="2000" dirty="0" smtClean="0">
              <a:effectLst/>
              <a:latin typeface="华文仿宋" pitchFamily="2" charset="-122"/>
              <a:ea typeface="华文仿宋" pitchFamily="2" charset="-122"/>
            </a:endParaRPr>
          </a:p>
          <a:p>
            <a:pPr>
              <a:lnSpc>
                <a:spcPct val="80000"/>
              </a:lnSpc>
              <a:spcBef>
                <a:spcPct val="0"/>
              </a:spcBef>
              <a:spcAft>
                <a:spcPts val="4200"/>
              </a:spcAft>
            </a:pPr>
            <a:r>
              <a:rPr kumimoji="0" lang="zh-CN" altLang="en-US" sz="2000" dirty="0" smtClean="0">
                <a:effectLst/>
                <a:latin typeface="华文仿宋" pitchFamily="2" charset="-122"/>
                <a:ea typeface="华文仿宋" pitchFamily="2" charset="-122"/>
              </a:rPr>
              <a:t>大笔的投资用于不</a:t>
            </a:r>
            <a:r>
              <a:rPr lang="zh-CN" altLang="en-US" sz="2000" dirty="0" smtClean="0">
                <a:effectLst/>
                <a:latin typeface="华文仿宋" pitchFamily="2" charset="-122"/>
                <a:ea typeface="华文仿宋" pitchFamily="2" charset="-122"/>
              </a:rPr>
              <a:t>成熟的想法是种浪费</a:t>
            </a:r>
            <a:endParaRPr lang="ko-KR" altLang="zh-CN" sz="2000" dirty="0" smtClean="0">
              <a:effectLst/>
              <a:latin typeface="华文仿宋" pitchFamily="2" charset="-122"/>
              <a:ea typeface="华文仿宋" pitchFamily="2" charset="-122"/>
            </a:endParaRPr>
          </a:p>
          <a:p>
            <a:pPr>
              <a:lnSpc>
                <a:spcPct val="80000"/>
              </a:lnSpc>
              <a:spcBef>
                <a:spcPct val="0"/>
              </a:spcBef>
              <a:spcAft>
                <a:spcPts val="4200"/>
              </a:spcAft>
            </a:pPr>
            <a:r>
              <a:rPr lang="zh-CN" altLang="en-US" sz="2000" dirty="0" smtClean="0">
                <a:latin typeface="华文仿宋" pitchFamily="2" charset="-122"/>
                <a:ea typeface="华文仿宋" pitchFamily="2" charset="-122"/>
              </a:rPr>
              <a:t>第一步的切入点要小，而且</a:t>
            </a:r>
            <a:r>
              <a:rPr lang="zh-CN" altLang="en-US" sz="2000" dirty="0" smtClean="0">
                <a:latin typeface="华文仿宋" pitchFamily="2" charset="-122"/>
                <a:ea typeface="华文仿宋" pitchFamily="2" charset="-122"/>
              </a:rPr>
              <a:t>是慎重考量的，并且需要</a:t>
            </a:r>
            <a:r>
              <a:rPr lang="zh-CN" altLang="en-US" sz="2000" dirty="0" smtClean="0">
                <a:latin typeface="华文仿宋" pitchFamily="2" charset="-122"/>
                <a:ea typeface="华文仿宋" pitchFamily="2" charset="-122"/>
              </a:rPr>
              <a:t>利益</a:t>
            </a:r>
            <a:r>
              <a:rPr lang="zh-CN" altLang="en-US" sz="2000" dirty="0" smtClean="0">
                <a:latin typeface="华文仿宋" pitchFamily="2" charset="-122"/>
                <a:ea typeface="华文仿宋" pitchFamily="2" charset="-122"/>
              </a:rPr>
              <a:t>相关方的</a:t>
            </a:r>
            <a:r>
              <a:rPr lang="zh-CN" altLang="en-US" sz="2000" dirty="0" smtClean="0">
                <a:latin typeface="华文仿宋" pitchFamily="2" charset="-122"/>
                <a:ea typeface="华文仿宋" pitchFamily="2" charset="-122"/>
              </a:rPr>
              <a:t>参与和</a:t>
            </a:r>
            <a:r>
              <a:rPr lang="zh-CN" altLang="en-US" sz="2000" dirty="0" smtClean="0">
                <a:latin typeface="华文仿宋" pitchFamily="2" charset="-122"/>
                <a:ea typeface="华文仿宋" pitchFamily="2" charset="-122"/>
              </a:rPr>
              <a:t>支持才能够成功</a:t>
            </a:r>
            <a:endParaRPr lang="zh-CN" altLang="en-US" sz="2000" dirty="0" smtClean="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B2F0F406-70E8-4FAC-8DA5-FAD221BCCF45}" type="slidenum">
              <a:rPr lang="zh-CN" altLang="en-US"/>
              <a:pPr>
                <a:defRPr/>
              </a:pPr>
              <a:t>27</a:t>
            </a:fld>
            <a:endParaRPr lang="en-US" altLang="zh-CN"/>
          </a:p>
        </p:txBody>
      </p:sp>
      <p:sp>
        <p:nvSpPr>
          <p:cNvPr id="67586" name="Rectangle 3"/>
          <p:cNvSpPr>
            <a:spLocks noGrp="1" noChangeArrowheads="1"/>
          </p:cNvSpPr>
          <p:nvPr>
            <p:ph type="body" idx="1"/>
          </p:nvPr>
        </p:nvSpPr>
        <p:spPr>
          <a:xfrm>
            <a:off x="914400" y="1277938"/>
            <a:ext cx="8305800" cy="5446712"/>
          </a:xfrm>
        </p:spPr>
        <p:txBody>
          <a:bodyPr anchorCtr="1"/>
          <a:lstStyle/>
          <a:p>
            <a:pPr marL="0" indent="0" algn="ctr">
              <a:buFont typeface="Wingdings" pitchFamily="2" charset="2"/>
              <a:buNone/>
            </a:pPr>
            <a:r>
              <a:rPr lang="zh-CN" altLang="en-US" sz="4000" b="1" smtClean="0">
                <a:effectLst/>
                <a:ea typeface="华文仿宋" pitchFamily="2" charset="-122"/>
              </a:rPr>
              <a:t>中国医疗信息化的现状</a:t>
            </a:r>
          </a:p>
          <a:p>
            <a:pPr marL="0" indent="0" algn="ctr">
              <a:buFont typeface="Wingdings" pitchFamily="2" charset="2"/>
              <a:buNone/>
            </a:pPr>
            <a:r>
              <a:rPr lang="zh-CN" altLang="en-US" sz="4000" b="1" smtClean="0">
                <a:effectLst/>
                <a:ea typeface="华文仿宋" pitchFamily="2" charset="-122"/>
              </a:rPr>
              <a:t>和未来发展方向</a:t>
            </a:r>
            <a:endParaRPr lang="en-US" altLang="zh-CN" sz="4000" b="1" smtClean="0">
              <a:effectLst/>
              <a:ea typeface="华文仿宋" pitchFamily="2" charset="-122"/>
            </a:endParaRPr>
          </a:p>
        </p:txBody>
      </p:sp>
      <p:sp>
        <p:nvSpPr>
          <p:cNvPr id="67587" name="Rectangle 4"/>
          <p:cNvSpPr>
            <a:spLocks noGrp="1" noChangeArrowheads="1"/>
          </p:cNvSpPr>
          <p:nvPr>
            <p:ph type="title"/>
          </p:nvPr>
        </p:nvSpPr>
        <p:spPr>
          <a:xfrm>
            <a:off x="795338" y="487363"/>
            <a:ext cx="8778875" cy="333375"/>
          </a:xfrm>
        </p:spPr>
        <p:txBody>
          <a:bodyPr anchor="b"/>
          <a:lstStyle/>
          <a:p>
            <a:r>
              <a:rPr lang="zh-CN" altLang="en-US" sz="2800" b="1" smtClean="0">
                <a:ea typeface="华文仿宋" pitchFamily="2" charset="-122"/>
              </a:rPr>
              <a:t>上海市闵行区卫生局</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DE9533B7-531E-4D4E-B51B-6356FC756DC4}" type="slidenum">
              <a:rPr lang="zh-CN" altLang="en-US"/>
              <a:pPr>
                <a:defRPr/>
              </a:pPr>
              <a:t>28</a:t>
            </a:fld>
            <a:endParaRPr lang="en-US" altLang="zh-CN"/>
          </a:p>
        </p:txBody>
      </p:sp>
      <p:sp>
        <p:nvSpPr>
          <p:cNvPr id="69634" name="灯片编号占位符 3"/>
          <p:cNvSpPr txBox="1">
            <a:spLocks noGrp="1"/>
          </p:cNvSpPr>
          <p:nvPr/>
        </p:nvSpPr>
        <p:spPr bwMode="auto">
          <a:xfrm>
            <a:off x="4011613" y="7131050"/>
            <a:ext cx="2095500" cy="292100"/>
          </a:xfrm>
          <a:prstGeom prst="rect">
            <a:avLst/>
          </a:prstGeom>
          <a:noFill/>
          <a:ln w="9525">
            <a:noFill/>
            <a:miter lim="800000"/>
            <a:headEnd/>
            <a:tailEnd/>
          </a:ln>
        </p:spPr>
        <p:txBody>
          <a:bodyPr lIns="0" tIns="0" rIns="0" bIns="0" anchor="b"/>
          <a:lstStyle/>
          <a:p>
            <a:pPr algn="ctr" defTabSz="1019175" eaLnBrk="0" hangingPunct="0">
              <a:spcBef>
                <a:spcPct val="50000"/>
              </a:spcBef>
            </a:pPr>
            <a:fld id="{03B7392A-B365-49B9-A506-27F8AB39E199}" type="slidenum">
              <a:rPr kumimoji="0" lang="zh-CN" altLang="en-US" b="0" i="0">
                <a:latin typeface="Arial" charset="0"/>
              </a:rPr>
              <a:pPr algn="ctr" defTabSz="1019175" eaLnBrk="0" hangingPunct="0">
                <a:spcBef>
                  <a:spcPct val="50000"/>
                </a:spcBef>
              </a:pPr>
              <a:t>28</a:t>
            </a:fld>
            <a:endParaRPr kumimoji="0" lang="en-US" altLang="zh-CN" b="0" i="0">
              <a:latin typeface="Arial" charset="0"/>
            </a:endParaRPr>
          </a:p>
        </p:txBody>
      </p:sp>
      <p:sp>
        <p:nvSpPr>
          <p:cNvPr id="69635" name="Rectangle 3"/>
          <p:cNvSpPr>
            <a:spLocks noGrp="1" noChangeArrowheads="1"/>
          </p:cNvSpPr>
          <p:nvPr>
            <p:ph type="title" idx="4294967295"/>
          </p:nvPr>
        </p:nvSpPr>
        <p:spPr/>
        <p:txBody>
          <a:bodyPr/>
          <a:lstStyle/>
          <a:p>
            <a:r>
              <a:rPr lang="zh-CN" altLang="en-US" sz="2800" b="1" smtClean="0">
                <a:ea typeface="华文仿宋" pitchFamily="2" charset="-122"/>
              </a:rPr>
              <a:t>中国医疗信息化的发展</a:t>
            </a:r>
            <a:endParaRPr lang="en-US" altLang="zh-CN" sz="2800" b="1" smtClean="0">
              <a:ea typeface="华文仿宋" pitchFamily="2" charset="-122"/>
            </a:endParaRPr>
          </a:p>
        </p:txBody>
      </p:sp>
      <p:sp>
        <p:nvSpPr>
          <p:cNvPr id="69636" name="Rectangle 4"/>
          <p:cNvSpPr>
            <a:spLocks noGrp="1" noChangeArrowheads="1"/>
          </p:cNvSpPr>
          <p:nvPr>
            <p:ph type="body" idx="4294967295"/>
          </p:nvPr>
        </p:nvSpPr>
        <p:spPr>
          <a:xfrm>
            <a:off x="830263" y="1419225"/>
            <a:ext cx="8480425" cy="5688013"/>
          </a:xfrm>
          <a:noFill/>
        </p:spPr>
        <p:txBody>
          <a:bodyPr/>
          <a:lstStyle/>
          <a:p>
            <a:pPr>
              <a:spcBef>
                <a:spcPct val="0"/>
              </a:spcBef>
              <a:spcAft>
                <a:spcPct val="1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中国医院信息化建设始于1990年代早期</a:t>
            </a:r>
            <a:endParaRPr lang="en-US" altLang="zh-CN" sz="2000" dirty="0" smtClean="0">
              <a:effectLst/>
              <a:latin typeface="华文仿宋" pitchFamily="2" charset="-122"/>
              <a:ea typeface="华文仿宋" pitchFamily="2" charset="-122"/>
            </a:endParaRPr>
          </a:p>
          <a:p>
            <a:pPr>
              <a:spcBef>
                <a:spcPct val="0"/>
              </a:spcBef>
              <a:spcAft>
                <a:spcPct val="1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初期重点是发展医院收费系统</a:t>
            </a:r>
            <a:endParaRPr lang="en-US" altLang="zh-CN" sz="2000" dirty="0" smtClean="0">
              <a:effectLst/>
              <a:latin typeface="华文仿宋" pitchFamily="2" charset="-122"/>
              <a:ea typeface="华文仿宋" pitchFamily="2" charset="-122"/>
            </a:endParaRPr>
          </a:p>
          <a:p>
            <a:pPr>
              <a:spcBef>
                <a:spcPct val="0"/>
              </a:spcBef>
              <a:spcAft>
                <a:spcPct val="100000"/>
              </a:spcAft>
              <a:buClr>
                <a:schemeClr val="tx1"/>
              </a:buClr>
              <a:buFont typeface="Wingdings" pitchFamily="2" charset="2"/>
              <a:buAutoNum type="arabicPeriod"/>
            </a:pPr>
            <a:r>
              <a:rPr lang="en-US" altLang="zh-CN" sz="2000" dirty="0" smtClean="0">
                <a:effectLst/>
                <a:latin typeface="华文仿宋" pitchFamily="2" charset="-122"/>
                <a:ea typeface="华文仿宋" pitchFamily="2" charset="-122"/>
              </a:rPr>
              <a:t>2000</a:t>
            </a:r>
            <a:r>
              <a:rPr lang="zh-CN" altLang="en-US" sz="2000" dirty="0" smtClean="0">
                <a:effectLst/>
                <a:latin typeface="华文仿宋" pitchFamily="2" charset="-122"/>
                <a:ea typeface="华文仿宋" pitchFamily="2" charset="-122"/>
              </a:rPr>
              <a:t>年以后，中国医院开始加速推进信息技术在临床系统的应用</a:t>
            </a:r>
          </a:p>
          <a:p>
            <a:pPr>
              <a:spcBef>
                <a:spcPct val="0"/>
              </a:spcBef>
              <a:spcAft>
                <a:spcPct val="1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目前中国的医疗信息化市场活跃着</a:t>
            </a:r>
            <a:r>
              <a:rPr lang="zh-CN" altLang="en-US" sz="2000" dirty="0" smtClean="0">
                <a:effectLst/>
                <a:latin typeface="华文仿宋" pitchFamily="2" charset="-122"/>
                <a:ea typeface="华文仿宋" pitchFamily="2" charset="-122"/>
              </a:rPr>
              <a:t>超过</a:t>
            </a:r>
            <a:r>
              <a:rPr lang="en-US" altLang="zh-CN" sz="2000" dirty="0" smtClean="0">
                <a:effectLst/>
                <a:latin typeface="华文仿宋" pitchFamily="2" charset="-122"/>
                <a:ea typeface="华文仿宋" pitchFamily="2" charset="-122"/>
              </a:rPr>
              <a:t>10</a:t>
            </a:r>
            <a:r>
              <a:rPr lang="en-US" altLang="zh-CN" sz="2000" dirty="0" smtClean="0">
                <a:effectLst/>
                <a:latin typeface="华文仿宋" pitchFamily="2" charset="-122"/>
                <a:ea typeface="华文仿宋" pitchFamily="2" charset="-122"/>
              </a:rPr>
              <a:t>00</a:t>
            </a:r>
            <a:r>
              <a:rPr lang="zh-CN" altLang="en-US" sz="2000" dirty="0" smtClean="0">
                <a:effectLst/>
                <a:latin typeface="华文仿宋" pitchFamily="2" charset="-122"/>
                <a:ea typeface="华文仿宋" pitchFamily="2" charset="-122"/>
              </a:rPr>
              <a:t>家小规模的软件公司，它们开发了许多软件解决方案</a:t>
            </a:r>
          </a:p>
          <a:p>
            <a:pPr>
              <a:spcBef>
                <a:spcPct val="0"/>
              </a:spcBef>
              <a:spcAft>
                <a:spcPct val="1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从</a:t>
            </a:r>
            <a:r>
              <a:rPr lang="en-US" altLang="zh-CN" sz="2000" dirty="0" smtClean="0">
                <a:effectLst/>
                <a:latin typeface="华文仿宋" pitchFamily="2" charset="-122"/>
                <a:ea typeface="华文仿宋" pitchFamily="2" charset="-122"/>
              </a:rPr>
              <a:t>2005</a:t>
            </a:r>
            <a:r>
              <a:rPr lang="zh-CN" altLang="en-US" sz="2000" dirty="0" smtClean="0">
                <a:effectLst/>
                <a:latin typeface="华文仿宋" pitchFamily="2" charset="-122"/>
                <a:ea typeface="华文仿宋" pitchFamily="2" charset="-122"/>
              </a:rPr>
              <a:t>年到</a:t>
            </a:r>
            <a:r>
              <a:rPr lang="en-US" altLang="zh-CN" sz="2000" dirty="0" smtClean="0">
                <a:effectLst/>
                <a:latin typeface="华文仿宋" pitchFamily="2" charset="-122"/>
                <a:ea typeface="华文仿宋" pitchFamily="2" charset="-122"/>
              </a:rPr>
              <a:t>2010</a:t>
            </a:r>
            <a:r>
              <a:rPr lang="zh-CN" altLang="en-US" sz="2000" dirty="0" smtClean="0">
                <a:effectLst/>
                <a:latin typeface="华文仿宋" pitchFamily="2" charset="-122"/>
                <a:ea typeface="华文仿宋" pitchFamily="2" charset="-122"/>
              </a:rPr>
              <a:t>年，中国医院在信息化上的总投入从</a:t>
            </a:r>
            <a:r>
              <a:rPr lang="en-US" altLang="zh-CN" sz="2000" dirty="0" smtClean="0">
                <a:effectLst/>
                <a:latin typeface="华文仿宋" pitchFamily="2" charset="-122"/>
                <a:ea typeface="华文仿宋" pitchFamily="2" charset="-122"/>
              </a:rPr>
              <a:t>50</a:t>
            </a:r>
            <a:r>
              <a:rPr lang="zh-CN" altLang="en-US" sz="2000" dirty="0" smtClean="0">
                <a:effectLst/>
                <a:latin typeface="华文仿宋" pitchFamily="2" charset="-122"/>
                <a:ea typeface="华文仿宋" pitchFamily="2" charset="-122"/>
              </a:rPr>
              <a:t>亿人民币增长到</a:t>
            </a:r>
            <a:r>
              <a:rPr lang="en-US" altLang="zh-CN" sz="2000" dirty="0" smtClean="0">
                <a:effectLst/>
                <a:latin typeface="华文仿宋" pitchFamily="2" charset="-122"/>
                <a:ea typeface="华文仿宋" pitchFamily="2" charset="-122"/>
              </a:rPr>
              <a:t>160</a:t>
            </a:r>
            <a:r>
              <a:rPr lang="zh-CN" altLang="en-US" sz="2000" dirty="0" smtClean="0">
                <a:effectLst/>
                <a:latin typeface="华文仿宋" pitchFamily="2" charset="-122"/>
                <a:ea typeface="华文仿宋" pitchFamily="2" charset="-122"/>
              </a:rPr>
              <a:t>亿人民币，</a:t>
            </a:r>
            <a:r>
              <a:rPr lang="zh-CN" altLang="en-US" sz="2000" dirty="0" smtClean="0">
                <a:effectLst/>
                <a:latin typeface="华文仿宋" pitchFamily="2" charset="-122"/>
                <a:ea typeface="华文仿宋" pitchFamily="2" charset="-122"/>
              </a:rPr>
              <a:t>我们估计</a:t>
            </a:r>
            <a:r>
              <a:rPr lang="en-US" altLang="zh-CN" sz="2000" dirty="0" smtClean="0">
                <a:effectLst/>
                <a:latin typeface="华文仿宋" pitchFamily="2" charset="-122"/>
                <a:ea typeface="华文仿宋" pitchFamily="2" charset="-122"/>
              </a:rPr>
              <a:t>2011</a:t>
            </a:r>
            <a:r>
              <a:rPr lang="zh-CN" altLang="en-US" sz="2000" dirty="0" smtClean="0">
                <a:effectLst/>
                <a:latin typeface="华文仿宋" pitchFamily="2" charset="-122"/>
                <a:ea typeface="华文仿宋" pitchFamily="2" charset="-122"/>
              </a:rPr>
              <a:t>年该数字将增长到</a:t>
            </a:r>
            <a:r>
              <a:rPr lang="en-US" altLang="zh-CN" sz="2000" dirty="0" smtClean="0">
                <a:effectLst/>
                <a:latin typeface="华文仿宋" pitchFamily="2" charset="-122"/>
                <a:ea typeface="华文仿宋" pitchFamily="2" charset="-122"/>
              </a:rPr>
              <a:t>215</a:t>
            </a:r>
            <a:r>
              <a:rPr lang="zh-CN" altLang="en-US" sz="2000" dirty="0" smtClean="0">
                <a:effectLst/>
                <a:latin typeface="华文仿宋" pitchFamily="2" charset="-122"/>
                <a:ea typeface="华文仿宋" pitchFamily="2" charset="-122"/>
              </a:rPr>
              <a:t>亿人民币</a:t>
            </a:r>
          </a:p>
          <a:p>
            <a:pPr>
              <a:spcBef>
                <a:spcPct val="0"/>
              </a:spcBef>
              <a:spcAft>
                <a:spcPct val="1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在未来的几年中，信息化投入将以更快的速度继续增长</a:t>
            </a:r>
            <a:endParaRPr lang="en-US" altLang="zh-CN"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D9FE1A88-2D21-4C0C-8A72-AC35EB2BFC41}" type="slidenum">
              <a:rPr kumimoji="0" lang="zh-CN" altLang="en-US"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29</a:t>
            </a:fld>
            <a:endParaRPr kumimoji="0" lang="en-US" altLang="zh-CN" i="0">
              <a:effectLst>
                <a:outerShdw blurRad="38100" dist="38100" dir="2700000" algn="tl">
                  <a:srgbClr val="C0C0C0"/>
                </a:outerShdw>
              </a:effectLst>
              <a:latin typeface="Arial" pitchFamily="34" charset="0"/>
              <a:ea typeface="宋体" pitchFamily="2" charset="-122"/>
            </a:endParaRPr>
          </a:p>
        </p:txBody>
      </p:sp>
      <p:sp>
        <p:nvSpPr>
          <p:cNvPr id="543746" name="Rectangle 3"/>
          <p:cNvSpPr>
            <a:spLocks noGrp="1" noChangeArrowheads="1"/>
          </p:cNvSpPr>
          <p:nvPr>
            <p:ph type="title" idx="4294967295"/>
          </p:nvPr>
        </p:nvSpPr>
        <p:spPr/>
        <p:txBody>
          <a:bodyPr/>
          <a:lstStyle/>
          <a:p>
            <a:pPr>
              <a:defRPr/>
            </a:pPr>
            <a:r>
              <a:rPr lang="zh-CN" altLang="en-US" sz="2800" b="1" smtClean="0">
                <a:latin typeface="华文仿宋" pitchFamily="2" charset="-122"/>
                <a:ea typeface="华文仿宋" pitchFamily="2" charset="-122"/>
              </a:rPr>
              <a:t>促使未来中国医疗信息化投入快速增长的因素</a:t>
            </a:r>
            <a:endParaRPr lang="en-US" altLang="zh-CN" b="1" smtClean="0">
              <a:effectLst>
                <a:outerShdw blurRad="38100" dist="38100" dir="2700000" algn="tl">
                  <a:srgbClr val="C0C0C0"/>
                </a:outerShdw>
              </a:effectLst>
              <a:latin typeface="宋体" charset="-122"/>
              <a:ea typeface="宋体" charset="-122"/>
            </a:endParaRPr>
          </a:p>
        </p:txBody>
      </p:sp>
      <p:sp>
        <p:nvSpPr>
          <p:cNvPr id="71683" name="Rectangle 4"/>
          <p:cNvSpPr>
            <a:spLocks noGrp="1" noChangeArrowheads="1"/>
          </p:cNvSpPr>
          <p:nvPr>
            <p:ph type="body" idx="4294967295"/>
          </p:nvPr>
        </p:nvSpPr>
        <p:spPr>
          <a:xfrm>
            <a:off x="744538" y="1344613"/>
            <a:ext cx="8920162" cy="5726112"/>
          </a:xfrm>
          <a:noFill/>
        </p:spPr>
        <p:txBody>
          <a:bodyPr/>
          <a:lstStyle/>
          <a:p>
            <a:pPr>
              <a:spcBef>
                <a:spcPct val="0"/>
              </a:spcBef>
              <a:spcAft>
                <a:spcPct val="7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中国医院的工作流程重复低效、昂贵且易出错，也正是这些问题促使医院开始医疗信息化</a:t>
            </a:r>
          </a:p>
          <a:p>
            <a:pPr>
              <a:spcBef>
                <a:spcPct val="0"/>
              </a:spcBef>
              <a:spcAft>
                <a:spcPct val="75000"/>
              </a:spcAft>
              <a:buClr>
                <a:schemeClr val="tx1"/>
              </a:buClr>
              <a:buFont typeface="Wingdings" pitchFamily="2" charset="2"/>
              <a:buAutoNum type="arabicPeriod"/>
            </a:pPr>
            <a:r>
              <a:rPr lang="en-US" altLang="zh-CN" sz="2000" dirty="0" smtClean="0">
                <a:effectLst/>
                <a:latin typeface="华文仿宋" pitchFamily="2" charset="-122"/>
                <a:ea typeface="华文仿宋" pitchFamily="2" charset="-122"/>
              </a:rPr>
              <a:t>2003</a:t>
            </a:r>
            <a:r>
              <a:rPr lang="zh-CN" altLang="en-US" sz="2000" dirty="0" smtClean="0">
                <a:effectLst/>
                <a:latin typeface="华文仿宋" pitchFamily="2" charset="-122"/>
                <a:ea typeface="华文仿宋" pitchFamily="2" charset="-122"/>
              </a:rPr>
              <a:t>年卫生部</a:t>
            </a:r>
            <a:r>
              <a:rPr lang="zh-CN" altLang="en-US" sz="2000" dirty="0" smtClean="0">
                <a:effectLst/>
                <a:latin typeface="华文仿宋" pitchFamily="2" charset="-122"/>
                <a:ea typeface="华文仿宋" pitchFamily="2" charset="-122"/>
              </a:rPr>
              <a:t>发布</a:t>
            </a:r>
            <a:r>
              <a:rPr lang="en-US" altLang="zh-CN" sz="2000" dirty="0" smtClean="0"/>
              <a:t>《</a:t>
            </a:r>
            <a:r>
              <a:rPr lang="zh-CN" altLang="en-US" sz="2000" dirty="0" smtClean="0"/>
              <a:t>全国卫生信息化发展规划纲要（</a:t>
            </a:r>
            <a:r>
              <a:rPr lang="en-US" altLang="zh-CN" sz="2000" dirty="0" smtClean="0"/>
              <a:t>2003-2010</a:t>
            </a:r>
            <a:r>
              <a:rPr lang="zh-CN" altLang="en-US" sz="2000" dirty="0" smtClean="0"/>
              <a:t>年）</a:t>
            </a:r>
            <a:r>
              <a:rPr lang="en-US" altLang="zh-CN" sz="2000" dirty="0" smtClean="0"/>
              <a:t>》</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呼吁中国所有的城市在</a:t>
            </a:r>
            <a:r>
              <a:rPr lang="en-US" altLang="zh-CN" sz="2000" dirty="0" smtClean="0">
                <a:effectLst/>
                <a:latin typeface="华文仿宋" pitchFamily="2" charset="-122"/>
                <a:ea typeface="华文仿宋" pitchFamily="2" charset="-122"/>
              </a:rPr>
              <a:t>2010</a:t>
            </a:r>
            <a:r>
              <a:rPr lang="zh-CN" altLang="en-US" sz="2000" dirty="0" smtClean="0">
                <a:effectLst/>
                <a:latin typeface="华文仿宋" pitchFamily="2" charset="-122"/>
                <a:ea typeface="华文仿宋" pitchFamily="2" charset="-122"/>
              </a:rPr>
              <a:t>年前实现区域卫生信息化和</a:t>
            </a:r>
            <a:r>
              <a:rPr lang="zh-CN" altLang="en-US" sz="2000" dirty="0" smtClean="0">
                <a:effectLst/>
                <a:latin typeface="华文仿宋" pitchFamily="2" charset="-122"/>
                <a:ea typeface="华文仿宋" pitchFamily="2" charset="-122"/>
              </a:rPr>
              <a:t>数字化医院</a:t>
            </a:r>
            <a:endParaRPr lang="zh-CN" altLang="en-US" sz="2000" dirty="0" smtClean="0">
              <a:effectLst/>
              <a:latin typeface="华文仿宋" pitchFamily="2" charset="-122"/>
              <a:ea typeface="华文仿宋" pitchFamily="2" charset="-122"/>
            </a:endParaRPr>
          </a:p>
          <a:p>
            <a:pPr lvl="1">
              <a:spcBef>
                <a:spcPct val="0"/>
              </a:spcBef>
              <a:buClr>
                <a:schemeClr val="bg2"/>
              </a:buClr>
              <a:buFont typeface="Wingdings" pitchFamily="2" charset="2"/>
              <a:buChar char="n"/>
            </a:pPr>
            <a:r>
              <a:rPr lang="zh-CN" altLang="en-US" sz="2000" dirty="0" smtClean="0">
                <a:effectLst/>
                <a:latin typeface="华文仿宋" pitchFamily="2" charset="-122"/>
                <a:ea typeface="华文仿宋" pitchFamily="2" charset="-122"/>
              </a:rPr>
              <a:t>让医院有动力购买临床信息系统</a:t>
            </a:r>
            <a:endParaRPr lang="en-US" altLang="zh-CN" sz="2000" dirty="0" smtClean="0">
              <a:effectLst/>
              <a:latin typeface="华文仿宋" pitchFamily="2" charset="-122"/>
              <a:ea typeface="华文仿宋" pitchFamily="2" charset="-122"/>
            </a:endParaRPr>
          </a:p>
          <a:p>
            <a:pPr lvl="1">
              <a:spcBef>
                <a:spcPct val="0"/>
              </a:spcBef>
              <a:spcAft>
                <a:spcPct val="75000"/>
              </a:spcAft>
              <a:buClr>
                <a:schemeClr val="bg2"/>
              </a:buClr>
              <a:buFont typeface="Wingdings" pitchFamily="2" charset="2"/>
              <a:buChar char="n"/>
            </a:pPr>
            <a:r>
              <a:rPr lang="zh-CN" altLang="en-US" sz="2000" dirty="0" smtClean="0">
                <a:effectLst/>
                <a:latin typeface="华文仿宋" pitchFamily="2" charset="-122"/>
                <a:ea typeface="华文仿宋" pitchFamily="2" charset="-122"/>
              </a:rPr>
              <a:t>在政策规划期间针对制定的目标并未取得多少进展</a:t>
            </a:r>
            <a:endParaRPr lang="en-US" altLang="zh-CN" sz="2000" dirty="0" smtClean="0">
              <a:effectLst/>
              <a:latin typeface="华文仿宋" pitchFamily="2" charset="-122"/>
              <a:ea typeface="华文仿宋" pitchFamily="2" charset="-122"/>
            </a:endParaRPr>
          </a:p>
          <a:p>
            <a:pPr>
              <a:spcBef>
                <a:spcPct val="0"/>
              </a:spcBef>
              <a:spcAft>
                <a:spcPct val="75000"/>
              </a:spcAft>
              <a:buClr>
                <a:schemeClr val="tx1"/>
              </a:buClr>
              <a:buFont typeface="Wingdings" pitchFamily="2" charset="2"/>
              <a:buAutoNum type="arabicPeriod"/>
            </a:pPr>
            <a:r>
              <a:rPr lang="en-US" altLang="zh-CN" sz="2000" dirty="0" smtClean="0">
                <a:effectLst/>
                <a:latin typeface="华文仿宋" pitchFamily="2" charset="-122"/>
                <a:ea typeface="华文仿宋" pitchFamily="2" charset="-122"/>
              </a:rPr>
              <a:t>2005</a:t>
            </a:r>
            <a:r>
              <a:rPr lang="zh-CN" altLang="en-US" sz="2000" dirty="0" smtClean="0">
                <a:effectLst/>
                <a:latin typeface="华文仿宋" pitchFamily="2" charset="-122"/>
                <a:ea typeface="华文仿宋" pitchFamily="2" charset="-122"/>
              </a:rPr>
              <a:t>年发改委宣布中国的医疗政策改革失败，中国的许多媒体对此进行了大量的报道。中国政府承诺对失败的政策进行改革</a:t>
            </a:r>
          </a:p>
          <a:p>
            <a:pPr>
              <a:spcBef>
                <a:spcPct val="0"/>
              </a:spcBef>
              <a:spcAft>
                <a:spcPct val="7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四年之后医改方案最终通过。医改方案耗时较长是因为新医改方案涉及许多政府部门，它们起初对于医改怎么改的意见并不一致。</a:t>
            </a:r>
            <a:r>
              <a:rPr lang="en-US" altLang="zh-CN" sz="2000" dirty="0" smtClean="0">
                <a:effectLst/>
                <a:latin typeface="华文仿宋" pitchFamily="2" charset="-122"/>
                <a:ea typeface="华文仿宋" pitchFamily="2" charset="-122"/>
              </a:rPr>
              <a:t>2009</a:t>
            </a:r>
            <a:r>
              <a:rPr lang="zh-CN" altLang="en-US" sz="2000" dirty="0" smtClean="0">
                <a:effectLst/>
                <a:latin typeface="华文仿宋" pitchFamily="2" charset="-122"/>
                <a:ea typeface="华文仿宋" pitchFamily="2" charset="-122"/>
              </a:rPr>
              <a:t>年医改方案最终通过，涉及的政府</a:t>
            </a:r>
            <a:r>
              <a:rPr lang="zh-CN" altLang="en-US" sz="2000" dirty="0" smtClean="0">
                <a:effectLst/>
                <a:latin typeface="华文仿宋" pitchFamily="2" charset="-122"/>
                <a:ea typeface="华文仿宋" pitchFamily="2" charset="-122"/>
              </a:rPr>
              <a:t>投入达到</a:t>
            </a:r>
            <a:r>
              <a:rPr lang="zh-CN" altLang="en-US" sz="2000" dirty="0" smtClean="0">
                <a:effectLst/>
                <a:latin typeface="华文仿宋" pitchFamily="2" charset="-122"/>
                <a:ea typeface="华文仿宋" pitchFamily="2" charset="-122"/>
              </a:rPr>
              <a:t>约</a:t>
            </a:r>
            <a:r>
              <a:rPr lang="en-US" altLang="zh-CN" sz="2000" dirty="0" smtClean="0">
                <a:effectLst/>
                <a:latin typeface="华文仿宋" pitchFamily="2" charset="-122"/>
                <a:ea typeface="华文仿宋" pitchFamily="2" charset="-122"/>
              </a:rPr>
              <a:t>1</a:t>
            </a:r>
            <a:r>
              <a:rPr lang="zh-CN" altLang="en-US" sz="2000" dirty="0" smtClean="0">
                <a:effectLst/>
                <a:latin typeface="华文仿宋" pitchFamily="2" charset="-122"/>
                <a:ea typeface="华文仿宋" pitchFamily="2" charset="-122"/>
              </a:rPr>
              <a:t>万亿人民币（美国媒体报道为</a:t>
            </a:r>
            <a:r>
              <a:rPr lang="en-US" altLang="zh-CN" sz="2000" dirty="0" smtClean="0">
                <a:effectLst/>
                <a:latin typeface="华文仿宋" pitchFamily="2" charset="-122"/>
                <a:ea typeface="华文仿宋" pitchFamily="2" charset="-122"/>
              </a:rPr>
              <a:t>1250</a:t>
            </a:r>
            <a:r>
              <a:rPr lang="zh-CN" altLang="en-US" sz="2000" dirty="0" smtClean="0">
                <a:effectLst/>
                <a:latin typeface="华文仿宋" pitchFamily="2" charset="-122"/>
                <a:ea typeface="华文仿宋" pitchFamily="2" charset="-122"/>
              </a:rPr>
              <a:t>亿美元）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p:txBody>
          <a:bodyPr/>
          <a:lstStyle/>
          <a:p>
            <a:pPr>
              <a:defRPr/>
            </a:pPr>
            <a:r>
              <a:rPr lang="zh-CN" altLang="en-US" sz="2800" b="1" smtClean="0">
                <a:ea typeface="华文仿宋" pitchFamily="2" charset="-122"/>
              </a:rPr>
              <a:t>德睿医疗咨询</a:t>
            </a:r>
            <a:r>
              <a:rPr lang="ko-KR" altLang="en-US" sz="2800" smtClean="0">
                <a:effectLst>
                  <a:outerShdw blurRad="38100" dist="38100" dir="2700000" algn="tl">
                    <a:srgbClr val="C0C0C0"/>
                  </a:outerShdw>
                </a:effectLst>
                <a:ea typeface="Gulim" pitchFamily="34" charset="-127"/>
              </a:rPr>
              <a:t> </a:t>
            </a:r>
            <a:endParaRPr lang="zh-CN" altLang="en-US" sz="2800" b="1" smtClean="0">
              <a:effectLst>
                <a:outerShdw blurRad="38100" dist="38100" dir="2700000" algn="tl">
                  <a:srgbClr val="C0C0C0"/>
                </a:outerShdw>
              </a:effectLst>
              <a:latin typeface="华文仿宋" pitchFamily="2" charset="-122"/>
              <a:ea typeface="华文仿宋" pitchFamily="2" charset="-122"/>
            </a:endParaRPr>
          </a:p>
        </p:txBody>
      </p:sp>
      <p:sp>
        <p:nvSpPr>
          <p:cNvPr id="19458" name="Rectangle 4"/>
          <p:cNvSpPr>
            <a:spLocks noGrp="1" noChangeArrowheads="1"/>
          </p:cNvSpPr>
          <p:nvPr>
            <p:ph type="body" idx="4294967295"/>
          </p:nvPr>
        </p:nvSpPr>
        <p:spPr>
          <a:noFill/>
        </p:spPr>
        <p:txBody>
          <a:bodyPr/>
          <a:lstStyle/>
          <a:p>
            <a:pPr>
              <a:spcBef>
                <a:spcPct val="0"/>
              </a:spcBef>
              <a:spcAft>
                <a:spcPct val="65000"/>
              </a:spcAft>
            </a:pPr>
            <a:r>
              <a:rPr lang="en-US" altLang="zh-CN" sz="2000" smtClean="0">
                <a:effectLst/>
                <a:latin typeface="华文仿宋" pitchFamily="2" charset="-122"/>
                <a:ea typeface="华文仿宋" pitchFamily="2" charset="-122"/>
              </a:rPr>
              <a:t>40 </a:t>
            </a:r>
            <a:r>
              <a:rPr lang="zh-CN" altLang="en-US" sz="2000" smtClean="0">
                <a:effectLst/>
                <a:latin typeface="华文仿宋" pitchFamily="2" charset="-122"/>
                <a:ea typeface="华文仿宋" pitchFamily="2" charset="-122"/>
              </a:rPr>
              <a:t>年医疗信息化行业经验</a:t>
            </a:r>
            <a:endParaRPr lang="en-US" altLang="zh-CN" sz="2000" smtClean="0">
              <a:effectLst/>
              <a:latin typeface="华文仿宋" pitchFamily="2" charset="-122"/>
              <a:ea typeface="华文仿宋" pitchFamily="2" charset="-122"/>
            </a:endParaRPr>
          </a:p>
          <a:p>
            <a:pPr>
              <a:spcBef>
                <a:spcPct val="0"/>
              </a:spcBef>
              <a:spcAft>
                <a:spcPct val="65000"/>
              </a:spcAft>
            </a:pPr>
            <a:r>
              <a:rPr lang="zh-CN" altLang="en-US" sz="2000" smtClean="0">
                <a:effectLst/>
                <a:latin typeface="华文仿宋" pitchFamily="2" charset="-122"/>
                <a:ea typeface="华文仿宋" pitchFamily="2" charset="-122"/>
              </a:rPr>
              <a:t>通过多种业务提供医疗改进服务</a:t>
            </a:r>
            <a:endParaRPr lang="en-US" altLang="ko-KR"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软件</a:t>
            </a:r>
          </a:p>
          <a:p>
            <a:pPr lvl="1">
              <a:spcBef>
                <a:spcPct val="0"/>
              </a:spcBef>
              <a:spcAft>
                <a:spcPct val="65000"/>
              </a:spcAft>
            </a:pPr>
            <a:r>
              <a:rPr lang="zh-CN" altLang="en-US" sz="2000" smtClean="0">
                <a:effectLst/>
                <a:latin typeface="华文仿宋" pitchFamily="2" charset="-122"/>
                <a:ea typeface="华文仿宋" pitchFamily="2" charset="-122"/>
              </a:rPr>
              <a:t>医院运营改进</a:t>
            </a:r>
            <a:endParaRPr lang="en-US" altLang="ko-KR"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为医疗技术和软件厂商提供咨询服务</a:t>
            </a:r>
            <a:endParaRPr lang="en-US" altLang="ko-KR"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信息产品和数据分析</a:t>
            </a:r>
            <a:endParaRPr lang="en-US" altLang="ko-KR" sz="2000" smtClean="0">
              <a:effectLst/>
              <a:latin typeface="华文仿宋" pitchFamily="2" charset="-122"/>
              <a:ea typeface="华文仿宋" pitchFamily="2" charset="-122"/>
            </a:endParaRPr>
          </a:p>
          <a:p>
            <a:pPr>
              <a:spcBef>
                <a:spcPct val="0"/>
              </a:spcBef>
              <a:spcAft>
                <a:spcPct val="65000"/>
              </a:spcAft>
            </a:pPr>
            <a:r>
              <a:rPr lang="zh-CN" altLang="en-US" sz="2000" smtClean="0">
                <a:effectLst/>
                <a:latin typeface="华文仿宋" pitchFamily="2" charset="-122"/>
                <a:ea typeface="华文仿宋" pitchFamily="2" charset="-122"/>
              </a:rPr>
              <a:t>目前致力于通过更好的变革管理帮助医院改进病人服务和运营效率</a:t>
            </a:r>
            <a:r>
              <a:rPr lang="en-US" altLang="ko-KR" sz="2000" smtClean="0">
                <a:effectLst/>
                <a:latin typeface="华文仿宋" pitchFamily="2" charset="-122"/>
                <a:ea typeface="华文仿宋" pitchFamily="2" charset="-122"/>
              </a:rPr>
              <a:t> </a:t>
            </a:r>
          </a:p>
          <a:p>
            <a:pPr lvl="1">
              <a:spcBef>
                <a:spcPct val="0"/>
              </a:spcBef>
              <a:spcAft>
                <a:spcPct val="65000"/>
              </a:spcAft>
            </a:pPr>
            <a:r>
              <a:rPr lang="zh-CN" altLang="en-US" sz="2000" smtClean="0">
                <a:effectLst/>
                <a:latin typeface="华文仿宋" pitchFamily="2" charset="-122"/>
                <a:ea typeface="华文仿宋" pitchFamily="2" charset="-122"/>
              </a:rPr>
              <a:t>工作流程改进</a:t>
            </a:r>
            <a:endParaRPr lang="en-US" altLang="zh-CN"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管理系统改进</a:t>
            </a:r>
            <a:endParaRPr lang="en-US" altLang="zh-CN"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病人服务改进</a:t>
            </a:r>
            <a:endParaRPr lang="en-US" altLang="ko-KR" sz="2000" smtClean="0">
              <a:effectLst/>
              <a:latin typeface="华文仿宋" pitchFamily="2" charset="-122"/>
              <a:ea typeface="华文仿宋" pitchFamily="2" charset="-122"/>
            </a:endParaRPr>
          </a:p>
          <a:p>
            <a:pPr lvl="1">
              <a:spcBef>
                <a:spcPct val="0"/>
              </a:spcBef>
              <a:spcAft>
                <a:spcPct val="65000"/>
              </a:spcAft>
            </a:pPr>
            <a:r>
              <a:rPr lang="zh-CN" altLang="en-US" sz="2000" smtClean="0">
                <a:effectLst/>
                <a:latin typeface="华文仿宋" pitchFamily="2" charset="-122"/>
                <a:ea typeface="华文仿宋" pitchFamily="2" charset="-122"/>
              </a:rPr>
              <a:t>医疗质量改进</a:t>
            </a:r>
            <a:endParaRPr lang="en-US" altLang="zh-CN" sz="2000" smtClean="0">
              <a:effectLst/>
              <a:latin typeface="华文仿宋" pitchFamily="2" charset="-122"/>
              <a:ea typeface="华文仿宋" pitchFamily="2" charset="-122"/>
            </a:endParaRPr>
          </a:p>
        </p:txBody>
      </p:sp>
      <p:sp>
        <p:nvSpPr>
          <p:cNvPr id="19459" name="灯片编号占位符 4"/>
          <p:cNvSpPr txBox="1">
            <a:spLocks noGrp="1"/>
          </p:cNvSpPr>
          <p:nvPr/>
        </p:nvSpPr>
        <p:spPr bwMode="auto">
          <a:xfrm>
            <a:off x="3998913" y="7146925"/>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22035DF1-C9FF-4480-8DF7-C9B53F17E3BD}" type="slidenum">
              <a:rPr kumimoji="0" lang="zh-CN" altLang="en-US" b="0" i="0">
                <a:latin typeface="华文仿宋" pitchFamily="2" charset="-122"/>
                <a:ea typeface="华文仿宋" pitchFamily="2" charset="-122"/>
              </a:rPr>
              <a:pPr algn="ctr" eaLnBrk="0" hangingPunct="0">
                <a:spcBef>
                  <a:spcPct val="50000"/>
                </a:spcBef>
              </a:pPr>
              <a:t>3</a:t>
            </a:fld>
            <a:endParaRPr kumimoji="0" lang="en-US" altLang="zh-CN" b="0" i="0">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D3EC5A78-9FEF-47EC-A0E4-20A6DCAC9EA5}" type="slidenum">
              <a:rPr lang="zh-CN" altLang="en-US"/>
              <a:pPr>
                <a:defRPr/>
              </a:pPr>
              <a:t>30</a:t>
            </a:fld>
            <a:endParaRPr lang="en-US" altLang="zh-CN"/>
          </a:p>
        </p:txBody>
      </p:sp>
      <p:sp>
        <p:nvSpPr>
          <p:cNvPr id="73730" name="Rectangle 3"/>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促使未来中国医疗信息化投入快速增长的因素（继续）</a:t>
            </a:r>
          </a:p>
        </p:txBody>
      </p:sp>
      <p:sp>
        <p:nvSpPr>
          <p:cNvPr id="73731" name="Rectangle 4"/>
          <p:cNvSpPr>
            <a:spLocks noGrp="1" noChangeArrowheads="1"/>
          </p:cNvSpPr>
          <p:nvPr>
            <p:ph type="body" idx="4294967295"/>
          </p:nvPr>
        </p:nvSpPr>
        <p:spPr>
          <a:xfrm>
            <a:off x="744538" y="1344613"/>
            <a:ext cx="8920162" cy="5726112"/>
          </a:xfrm>
          <a:noFill/>
        </p:spPr>
        <p:txBody>
          <a:bodyPr/>
          <a:lstStyle/>
          <a:p>
            <a:pPr>
              <a:lnSpc>
                <a:spcPct val="90000"/>
              </a:lnSpc>
              <a:spcBef>
                <a:spcPct val="0"/>
              </a:spcBef>
              <a:spcAft>
                <a:spcPct val="75000"/>
              </a:spcAft>
              <a:buClr>
                <a:schemeClr val="tx1"/>
              </a:buClr>
              <a:buFont typeface="Wingdings" pitchFamily="2" charset="2"/>
              <a:buAutoNum type="arabicPeriod" startAt="5"/>
            </a:pPr>
            <a:r>
              <a:rPr lang="zh-CN" altLang="en-US" smtClean="0">
                <a:effectLst/>
                <a:latin typeface="华文仿宋" pitchFamily="2" charset="-122"/>
                <a:ea typeface="华文仿宋" pitchFamily="2" charset="-122"/>
              </a:rPr>
              <a:t>改进信息技术的使用是中国新医改方案的八柱之一，这为中国医疗卫生信息化的发展提供了新的动力。关注的内容包括：</a:t>
            </a:r>
            <a:endParaRPr lang="en-US" altLang="ko-KR" smtClean="0">
              <a:effectLst/>
              <a:latin typeface="华文仿宋" pitchFamily="2" charset="-122"/>
              <a:ea typeface="华文仿宋" pitchFamily="2" charset="-122"/>
            </a:endParaRPr>
          </a:p>
          <a:p>
            <a:pPr lvl="1">
              <a:spcBef>
                <a:spcPct val="0"/>
              </a:spcBef>
              <a:buClr>
                <a:srgbClr val="77879D"/>
              </a:buClr>
              <a:buFont typeface="Wingdings" pitchFamily="2" charset="2"/>
              <a:buChar char="n"/>
            </a:pPr>
            <a:r>
              <a:rPr lang="zh-CN" altLang="en-US" smtClean="0">
                <a:effectLst/>
                <a:latin typeface="华文仿宋" pitchFamily="2" charset="-122"/>
                <a:ea typeface="华文仿宋" pitchFamily="2" charset="-122"/>
              </a:rPr>
              <a:t>改进医院信息系统</a:t>
            </a:r>
            <a:endParaRPr lang="en-US" altLang="zh-CN" smtClean="0">
              <a:effectLst/>
              <a:latin typeface="华文仿宋" pitchFamily="2" charset="-122"/>
              <a:ea typeface="华文仿宋" pitchFamily="2" charset="-122"/>
            </a:endParaRPr>
          </a:p>
          <a:p>
            <a:pPr lvl="1">
              <a:spcBef>
                <a:spcPct val="0"/>
              </a:spcBef>
              <a:buClr>
                <a:srgbClr val="77879D"/>
              </a:buClr>
              <a:buFont typeface="Wingdings" pitchFamily="2" charset="2"/>
              <a:buChar char="n"/>
            </a:pPr>
            <a:r>
              <a:rPr lang="zh-CN" altLang="en-US" smtClean="0">
                <a:effectLst/>
                <a:latin typeface="华文仿宋" pitchFamily="2" charset="-122"/>
                <a:ea typeface="华文仿宋" pitchFamily="2" charset="-122"/>
              </a:rPr>
              <a:t>电子病历和电子健康档案</a:t>
            </a:r>
          </a:p>
          <a:p>
            <a:pPr lvl="1">
              <a:spcBef>
                <a:spcPct val="0"/>
              </a:spcBef>
              <a:buClr>
                <a:srgbClr val="77879D"/>
              </a:buClr>
              <a:buFont typeface="Wingdings" pitchFamily="2" charset="2"/>
              <a:buChar char="n"/>
            </a:pPr>
            <a:r>
              <a:rPr lang="zh-CN" altLang="en-US" smtClean="0">
                <a:effectLst/>
                <a:latin typeface="华文仿宋" pitchFamily="2" charset="-122"/>
                <a:ea typeface="华文仿宋" pitchFamily="2" charset="-122"/>
              </a:rPr>
              <a:t>通过区域卫生信息化的建设和社区医疗机构的整合进行数据共享</a:t>
            </a:r>
            <a:endParaRPr lang="en-US" altLang="zh-CN" smtClean="0">
              <a:effectLst/>
              <a:latin typeface="华文仿宋" pitchFamily="2" charset="-122"/>
              <a:ea typeface="华文仿宋" pitchFamily="2" charset="-122"/>
            </a:endParaRPr>
          </a:p>
          <a:p>
            <a:pPr lvl="1">
              <a:spcBef>
                <a:spcPct val="0"/>
              </a:spcBef>
              <a:spcAft>
                <a:spcPct val="75000"/>
              </a:spcAft>
              <a:buClr>
                <a:srgbClr val="77879D"/>
              </a:buClr>
              <a:buFont typeface="Wingdings" pitchFamily="2" charset="2"/>
              <a:buChar char="n"/>
            </a:pPr>
            <a:r>
              <a:rPr lang="zh-CN" altLang="en-US" smtClean="0">
                <a:effectLst/>
                <a:latin typeface="华文仿宋" pitchFamily="2" charset="-122"/>
                <a:ea typeface="华文仿宋" pitchFamily="2" charset="-122"/>
              </a:rPr>
              <a:t>信息系统支持覆盖更广的医疗保险</a:t>
            </a:r>
            <a:endParaRPr lang="en-US" altLang="zh-CN" smtClean="0">
              <a:effectLst/>
              <a:latin typeface="华文仿宋" pitchFamily="2" charset="-122"/>
              <a:ea typeface="华文仿宋" pitchFamily="2" charset="-122"/>
            </a:endParaRPr>
          </a:p>
          <a:p>
            <a:pPr>
              <a:spcBef>
                <a:spcPct val="0"/>
              </a:spcBef>
              <a:spcAft>
                <a:spcPct val="75000"/>
              </a:spcAft>
              <a:buClr>
                <a:schemeClr val="tx1"/>
              </a:buClr>
              <a:buFont typeface="Wingdings" pitchFamily="2" charset="2"/>
              <a:buAutoNum type="arabicPeriod" startAt="5"/>
            </a:pPr>
            <a:r>
              <a:rPr lang="zh-CN" altLang="en-US" smtClean="0">
                <a:effectLst/>
                <a:latin typeface="华文仿宋" pitchFamily="2" charset="-122"/>
                <a:ea typeface="华文仿宋" pitchFamily="2" charset="-122"/>
              </a:rPr>
              <a:t>医改促使中央政府、省卫生厅和区、市卫生局针对医改的各个方面发起大量的建设项目</a:t>
            </a:r>
          </a:p>
          <a:p>
            <a:pPr>
              <a:lnSpc>
                <a:spcPct val="90000"/>
              </a:lnSpc>
              <a:spcBef>
                <a:spcPct val="0"/>
              </a:spcBef>
              <a:spcAft>
                <a:spcPct val="75000"/>
              </a:spcAft>
              <a:buClr>
                <a:schemeClr val="tx1"/>
              </a:buClr>
              <a:buFont typeface="Wingdings" pitchFamily="2" charset="2"/>
              <a:buAutoNum type="arabicPeriod" startAt="5"/>
            </a:pPr>
            <a:r>
              <a:rPr kumimoji="0" lang="zh-CN" altLang="en-US" smtClean="0">
                <a:effectLst/>
                <a:latin typeface="华文仿宋" pitchFamily="2" charset="-122"/>
                <a:ea typeface="华文仿宋" pitchFamily="2" charset="-122"/>
              </a:rPr>
              <a:t>“十二五”规划制定了医疗信息化建设路线图，即“</a:t>
            </a:r>
            <a:r>
              <a:rPr kumimoji="0" lang="en-US" altLang="zh-CN" smtClean="0">
                <a:effectLst/>
                <a:latin typeface="华文仿宋" pitchFamily="2" charset="-122"/>
                <a:ea typeface="华文仿宋" pitchFamily="2" charset="-122"/>
              </a:rPr>
              <a:t>3521</a:t>
            </a:r>
            <a:r>
              <a:rPr kumimoji="0" lang="zh-CN" altLang="en-US" smtClean="0">
                <a:effectLst/>
                <a:latin typeface="华文仿宋" pitchFamily="2" charset="-122"/>
                <a:ea typeface="华文仿宋" pitchFamily="2" charset="-122"/>
              </a:rPr>
              <a:t>工程”。它为</a:t>
            </a:r>
            <a:r>
              <a:rPr kumimoji="0" lang="en-US" altLang="zh-CN" smtClean="0">
                <a:effectLst/>
                <a:latin typeface="华文仿宋" pitchFamily="2" charset="-122"/>
                <a:ea typeface="华文仿宋" pitchFamily="2" charset="-122"/>
              </a:rPr>
              <a:t>2011</a:t>
            </a:r>
            <a:r>
              <a:rPr kumimoji="0" lang="zh-CN" altLang="en-US" smtClean="0">
                <a:effectLst/>
                <a:latin typeface="华文仿宋" pitchFamily="2" charset="-122"/>
                <a:ea typeface="华文仿宋" pitchFamily="2" charset="-122"/>
              </a:rPr>
              <a:t>至</a:t>
            </a:r>
            <a:r>
              <a:rPr kumimoji="0" lang="en-US" altLang="zh-CN" smtClean="0">
                <a:effectLst/>
                <a:latin typeface="华文仿宋" pitchFamily="2" charset="-122"/>
                <a:ea typeface="华文仿宋" pitchFamily="2" charset="-122"/>
              </a:rPr>
              <a:t>2015</a:t>
            </a:r>
            <a:r>
              <a:rPr kumimoji="0" lang="zh-CN" altLang="en-US" smtClean="0">
                <a:effectLst/>
                <a:latin typeface="华文仿宋" pitchFamily="2" charset="-122"/>
                <a:ea typeface="华文仿宋" pitchFamily="2" charset="-122"/>
              </a:rPr>
              <a:t>年中国区域卫生信息化建设提供了框架。这项工程的建设目标非常宏观且复杂，所以大部分地方政府在实施计划中以自己的方式决定了第一步和第二步措施。</a:t>
            </a:r>
          </a:p>
          <a:p>
            <a:pPr>
              <a:lnSpc>
                <a:spcPct val="90000"/>
              </a:lnSpc>
              <a:spcBef>
                <a:spcPct val="50000"/>
              </a:spcBef>
              <a:spcAft>
                <a:spcPts val="1200"/>
              </a:spcAft>
              <a:buClrTx/>
              <a:buFont typeface="Arial Black" pitchFamily="34" charset="0"/>
              <a:buAutoNum type="arabicPeriod" startAt="8"/>
            </a:pPr>
            <a:r>
              <a:rPr kumimoji="0" lang="en-US" altLang="zh-CN" smtClean="0">
                <a:effectLst/>
                <a:latin typeface="华文仿宋" pitchFamily="2" charset="-122"/>
                <a:ea typeface="华文仿宋" pitchFamily="2" charset="-122"/>
              </a:rPr>
              <a:t>“</a:t>
            </a:r>
            <a:r>
              <a:rPr kumimoji="0" lang="zh-CN" altLang="en-US" smtClean="0">
                <a:effectLst/>
                <a:latin typeface="华文仿宋" pitchFamily="2" charset="-122"/>
                <a:ea typeface="华文仿宋" pitchFamily="2" charset="-122"/>
              </a:rPr>
              <a:t>十二五”卫生信息化建设的总体思路总结如下：</a:t>
            </a:r>
            <a:endParaRPr lang="en-US" altLang="ko-KR" smtClean="0">
              <a:effectLst/>
              <a:latin typeface="华文仿宋" pitchFamily="2" charset="-122"/>
              <a:ea typeface="华文仿宋" pitchFamily="2" charset="-122"/>
            </a:endParaRPr>
          </a:p>
          <a:p>
            <a:pPr lvl="1">
              <a:spcBef>
                <a:spcPct val="0"/>
              </a:spcBef>
              <a:buClr>
                <a:srgbClr val="77879D"/>
              </a:buClr>
              <a:buFont typeface="Wingdings" pitchFamily="2" charset="2"/>
              <a:buChar char="n"/>
            </a:pPr>
            <a:r>
              <a:rPr lang="en-US" altLang="en-US" smtClean="0">
                <a:effectLst/>
                <a:latin typeface="华文仿宋" pitchFamily="2" charset="-122"/>
                <a:ea typeface="华文仿宋" pitchFamily="2" charset="-122"/>
              </a:rPr>
              <a:t>3 </a:t>
            </a:r>
            <a:r>
              <a:rPr lang="zh-CN" altLang="en-US" smtClean="0">
                <a:effectLst/>
                <a:latin typeface="华文仿宋" pitchFamily="2" charset="-122"/>
                <a:ea typeface="华文仿宋" pitchFamily="2" charset="-122"/>
              </a:rPr>
              <a:t>级卫生信息平台：国家</a:t>
            </a:r>
            <a:r>
              <a:rPr lang="en-US" altLang="en-US" smtClean="0">
                <a:effectLst/>
                <a:latin typeface="华文仿宋" pitchFamily="2" charset="-122"/>
                <a:ea typeface="华文仿宋" pitchFamily="2" charset="-122"/>
              </a:rPr>
              <a:t>、</a:t>
            </a:r>
            <a:r>
              <a:rPr lang="en-US" altLang="zh-CN" smtClean="0">
                <a:effectLst/>
                <a:latin typeface="华文仿宋" pitchFamily="2" charset="-122"/>
                <a:ea typeface="华文仿宋" pitchFamily="2" charset="-122"/>
              </a:rPr>
              <a:t>省</a:t>
            </a:r>
            <a:r>
              <a:rPr lang="zh-CN" altLang="en-US" smtClean="0">
                <a:effectLst/>
                <a:latin typeface="华文仿宋" pitchFamily="2" charset="-122"/>
                <a:ea typeface="华文仿宋" pitchFamily="2" charset="-122"/>
              </a:rPr>
              <a:t>、区域（地市或县级）</a:t>
            </a:r>
          </a:p>
          <a:p>
            <a:pPr lvl="1">
              <a:spcBef>
                <a:spcPct val="0"/>
              </a:spcBef>
              <a:buClr>
                <a:srgbClr val="77879D"/>
              </a:buClr>
              <a:buFont typeface="Wingdings" pitchFamily="2" charset="2"/>
              <a:buChar char="n"/>
            </a:pPr>
            <a:r>
              <a:rPr lang="en-US" altLang="en-US" smtClean="0">
                <a:effectLst/>
                <a:latin typeface="华文仿宋" pitchFamily="2" charset="-122"/>
                <a:ea typeface="华文仿宋" pitchFamily="2" charset="-122"/>
              </a:rPr>
              <a:t>5 </a:t>
            </a:r>
            <a:r>
              <a:rPr lang="zh-CN" altLang="en-US" smtClean="0">
                <a:effectLst/>
                <a:latin typeface="华文仿宋" pitchFamily="2" charset="-122"/>
                <a:ea typeface="华文仿宋" pitchFamily="2" charset="-122"/>
              </a:rPr>
              <a:t>项业务应用：公共卫生、</a:t>
            </a:r>
            <a:r>
              <a:rPr lang="en-US" altLang="zh-CN" smtClean="0">
                <a:effectLst/>
                <a:latin typeface="华文仿宋" pitchFamily="2" charset="-122"/>
                <a:ea typeface="华文仿宋" pitchFamily="2" charset="-122"/>
              </a:rPr>
              <a:t>医</a:t>
            </a:r>
            <a:r>
              <a:rPr lang="zh-CN" altLang="en-US" smtClean="0">
                <a:effectLst/>
                <a:latin typeface="华文仿宋" pitchFamily="2" charset="-122"/>
                <a:ea typeface="华文仿宋" pitchFamily="2" charset="-122"/>
              </a:rPr>
              <a:t>疗服务、医疗保障、</a:t>
            </a:r>
            <a:r>
              <a:rPr lang="en-US" altLang="zh-CN" smtClean="0">
                <a:effectLst/>
                <a:latin typeface="华文仿宋" pitchFamily="2" charset="-122"/>
                <a:ea typeface="华文仿宋" pitchFamily="2" charset="-122"/>
              </a:rPr>
              <a:t>药</a:t>
            </a:r>
            <a:r>
              <a:rPr lang="zh-CN" altLang="en-US" smtClean="0">
                <a:effectLst/>
                <a:latin typeface="华文仿宋" pitchFamily="2" charset="-122"/>
                <a:ea typeface="华文仿宋" pitchFamily="2" charset="-122"/>
              </a:rPr>
              <a:t>品监管和综合管理</a:t>
            </a:r>
          </a:p>
          <a:p>
            <a:pPr lvl="1">
              <a:spcBef>
                <a:spcPct val="0"/>
              </a:spcBef>
              <a:buClr>
                <a:srgbClr val="77879D"/>
              </a:buClr>
              <a:buFont typeface="Wingdings" pitchFamily="2" charset="2"/>
              <a:buChar char="n"/>
            </a:pPr>
            <a:r>
              <a:rPr lang="en-US" altLang="en-US" smtClean="0">
                <a:effectLst/>
                <a:latin typeface="华文仿宋" pitchFamily="2" charset="-122"/>
                <a:ea typeface="华文仿宋" pitchFamily="2" charset="-122"/>
              </a:rPr>
              <a:t>2 </a:t>
            </a:r>
            <a:r>
              <a:rPr lang="zh-CN" altLang="en-US" smtClean="0">
                <a:effectLst/>
                <a:latin typeface="华文仿宋" pitchFamily="2" charset="-122"/>
                <a:ea typeface="华文仿宋" pitchFamily="2" charset="-122"/>
              </a:rPr>
              <a:t>个基础数据库：居民电子健康档案</a:t>
            </a:r>
            <a:r>
              <a:rPr lang="en-US" altLang="en-US" smtClean="0">
                <a:effectLst/>
                <a:latin typeface="华文仿宋" pitchFamily="2" charset="-122"/>
                <a:ea typeface="华文仿宋" pitchFamily="2" charset="-122"/>
              </a:rPr>
              <a:t>、</a:t>
            </a:r>
            <a:r>
              <a:rPr lang="en-US" altLang="zh-CN" smtClean="0">
                <a:effectLst/>
                <a:latin typeface="华文仿宋" pitchFamily="2" charset="-122"/>
                <a:ea typeface="华文仿宋" pitchFamily="2" charset="-122"/>
              </a:rPr>
              <a:t>电</a:t>
            </a:r>
            <a:r>
              <a:rPr lang="zh-CN" altLang="en-US" smtClean="0">
                <a:effectLst/>
                <a:latin typeface="华文仿宋" pitchFamily="2" charset="-122"/>
                <a:ea typeface="华文仿宋" pitchFamily="2" charset="-122"/>
              </a:rPr>
              <a:t>子病历</a:t>
            </a:r>
          </a:p>
          <a:p>
            <a:pPr lvl="1">
              <a:spcBef>
                <a:spcPct val="0"/>
              </a:spcBef>
              <a:buClr>
                <a:srgbClr val="77879D"/>
              </a:buClr>
              <a:buFont typeface="Wingdings" pitchFamily="2" charset="2"/>
              <a:buChar char="n"/>
            </a:pPr>
            <a:r>
              <a:rPr lang="en-US" altLang="en-US" smtClean="0">
                <a:effectLst/>
                <a:latin typeface="华文仿宋" pitchFamily="2" charset="-122"/>
                <a:ea typeface="华文仿宋" pitchFamily="2" charset="-122"/>
              </a:rPr>
              <a:t>1 </a:t>
            </a:r>
            <a:r>
              <a:rPr lang="zh-CN" altLang="en-US" smtClean="0">
                <a:effectLst/>
                <a:latin typeface="华文仿宋" pitchFamily="2" charset="-122"/>
                <a:ea typeface="华文仿宋" pitchFamily="2" charset="-122"/>
              </a:rPr>
              <a:t>个专有网络</a:t>
            </a:r>
          </a:p>
          <a:p>
            <a:pPr lvl="1">
              <a:spcBef>
                <a:spcPct val="0"/>
              </a:spcBef>
              <a:buClr>
                <a:srgbClr val="77879D"/>
              </a:buClr>
              <a:buFont typeface="Wingdings" pitchFamily="2" charset="2"/>
              <a:buChar char="n"/>
            </a:pPr>
            <a:r>
              <a:rPr lang="en-US" altLang="en-US" smtClean="0">
                <a:effectLst/>
                <a:latin typeface="华文仿宋" pitchFamily="2" charset="-122"/>
                <a:ea typeface="华文仿宋" pitchFamily="2" charset="-122"/>
              </a:rPr>
              <a:t>2 </a:t>
            </a:r>
            <a:r>
              <a:rPr lang="zh-CN" altLang="en-US" smtClean="0">
                <a:effectLst/>
                <a:latin typeface="华文仿宋" pitchFamily="2" charset="-122"/>
                <a:ea typeface="华文仿宋" pitchFamily="2" charset="-122"/>
              </a:rPr>
              <a:t>个体系：数据标准体系和网络安全体系</a:t>
            </a:r>
            <a:endParaRPr lang="ko-KR" altLang="en-US"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A8315D76-760A-476A-8339-D1A245D9F899}" type="slidenum">
              <a:rPr lang="zh-CN" altLang="en-US"/>
              <a:pPr>
                <a:defRPr/>
              </a:pPr>
              <a:t>31</a:t>
            </a:fld>
            <a:endParaRPr lang="en-US" altLang="zh-CN"/>
          </a:p>
        </p:txBody>
      </p:sp>
      <p:sp>
        <p:nvSpPr>
          <p:cNvPr id="75778" name="Rectangle 3"/>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促使未来中国医疗信息化投入快速增长的因素（继续）</a:t>
            </a:r>
            <a:endParaRPr lang="en-US" altLang="zh-CN" sz="2800" b="1" smtClean="0">
              <a:latin typeface="华文仿宋" pitchFamily="2" charset="-122"/>
              <a:ea typeface="华文仿宋" pitchFamily="2" charset="-122"/>
            </a:endParaRPr>
          </a:p>
        </p:txBody>
      </p:sp>
      <p:sp>
        <p:nvSpPr>
          <p:cNvPr id="75779" name="Rectangle 4"/>
          <p:cNvSpPr>
            <a:spLocks noGrp="1" noChangeArrowheads="1"/>
          </p:cNvSpPr>
          <p:nvPr>
            <p:ph type="body" idx="4294967295"/>
          </p:nvPr>
        </p:nvSpPr>
        <p:spPr>
          <a:xfrm>
            <a:off x="744538" y="1344613"/>
            <a:ext cx="8920162" cy="5726112"/>
          </a:xfrm>
          <a:noFill/>
        </p:spPr>
        <p:txBody>
          <a:bodyPr/>
          <a:lstStyle/>
          <a:p>
            <a:pPr>
              <a:spcBef>
                <a:spcPct val="50000"/>
              </a:spcBef>
              <a:spcAft>
                <a:spcPct val="50000"/>
              </a:spcAft>
              <a:buClr>
                <a:schemeClr val="tx1"/>
              </a:buClr>
              <a:buFont typeface="Arial Black" pitchFamily="34" charset="0"/>
              <a:buAutoNum type="arabicPeriod" startAt="9"/>
            </a:pPr>
            <a:r>
              <a:rPr lang="zh-CN" altLang="en-US" sz="2000" dirty="0" smtClean="0">
                <a:effectLst/>
                <a:latin typeface="华文仿宋" pitchFamily="2" charset="-122"/>
                <a:ea typeface="华文仿宋" pitchFamily="2" charset="-122"/>
              </a:rPr>
              <a:t>这一规划的实施还处于非常早期的阶段，要具体实现还有许多方面需要仔细考虑。现有的</a:t>
            </a:r>
            <a:r>
              <a:rPr lang="zh-CN" altLang="en-US" sz="2000" dirty="0" smtClean="0">
                <a:effectLst/>
                <a:latin typeface="华文仿宋" pitchFamily="2" charset="-122"/>
                <a:ea typeface="华文仿宋" pitchFamily="2" charset="-122"/>
              </a:rPr>
              <a:t>许多</a:t>
            </a:r>
            <a:r>
              <a:rPr lang="zh-CN" altLang="en-US" sz="2000" dirty="0" smtClean="0">
                <a:effectLst/>
                <a:latin typeface="华文仿宋" pitchFamily="2" charset="-122"/>
                <a:ea typeface="华文仿宋" pitchFamily="2" charset="-122"/>
              </a:rPr>
              <a:t>资金投入</a:t>
            </a:r>
            <a:r>
              <a:rPr lang="zh-CN" altLang="en-US" sz="2000" dirty="0" smtClean="0">
                <a:effectLst/>
                <a:latin typeface="华文仿宋" pitchFamily="2" charset="-122"/>
                <a:ea typeface="华文仿宋" pitchFamily="2" charset="-122"/>
              </a:rPr>
              <a:t>只是</a:t>
            </a:r>
            <a:r>
              <a:rPr lang="zh-CN" altLang="en-US" sz="2000" dirty="0" smtClean="0">
                <a:effectLst/>
                <a:latin typeface="华文仿宋" pitchFamily="2" charset="-122"/>
                <a:ea typeface="华文仿宋" pitchFamily="2" charset="-122"/>
              </a:rPr>
              <a:t>迈出方案实行的第一步，这些投资将使中国的医疗信息化市场在未来的几年中获得更快的发展</a:t>
            </a:r>
            <a:endParaRPr lang="ko-KR" altLang="zh-CN" sz="2000" dirty="0" smtClean="0">
              <a:effectLst/>
              <a:latin typeface="华文仿宋" pitchFamily="2" charset="-122"/>
              <a:ea typeface="华文仿宋" pitchFamily="2" charset="-122"/>
            </a:endParaRPr>
          </a:p>
          <a:p>
            <a:pPr>
              <a:spcBef>
                <a:spcPct val="50000"/>
              </a:spcBef>
              <a:spcAft>
                <a:spcPct val="50000"/>
              </a:spcAft>
              <a:buClr>
                <a:schemeClr val="tx1"/>
              </a:buClr>
              <a:buFont typeface="Arial Black" pitchFamily="34" charset="0"/>
              <a:buAutoNum type="arabicPeriod" startAt="9"/>
            </a:pPr>
            <a:r>
              <a:rPr lang="zh-CN" altLang="en-US" sz="2000" dirty="0" smtClean="0">
                <a:effectLst/>
                <a:latin typeface="华文仿宋" pitchFamily="2" charset="-122"/>
                <a:ea typeface="华文仿宋" pitchFamily="2" charset="-122"/>
              </a:rPr>
              <a:t>闵行区引以为傲的区域卫生信息化建设项目是中国区域卫生信息化的最佳成就之一。</a:t>
            </a:r>
            <a:r>
              <a:rPr lang="zh-CN" altLang="en-US" sz="2000" dirty="0" smtClean="0">
                <a:effectLst/>
                <a:latin typeface="华文仿宋" pitchFamily="2" charset="-122"/>
                <a:ea typeface="华文仿宋" pitchFamily="2" charset="-122"/>
              </a:rPr>
              <a:t>从</a:t>
            </a:r>
            <a:r>
              <a:rPr lang="zh-CN" altLang="en-US" sz="2000" dirty="0" smtClean="0">
                <a:effectLst/>
                <a:latin typeface="华文仿宋" pitchFamily="2" charset="-122"/>
                <a:ea typeface="华文仿宋" pitchFamily="2" charset="-122"/>
              </a:rPr>
              <a:t>愿景</a:t>
            </a:r>
            <a:r>
              <a:rPr lang="zh-CN" altLang="en-US" sz="2000" dirty="0" smtClean="0">
                <a:effectLst/>
                <a:latin typeface="华文仿宋" pitchFamily="2" charset="-122"/>
                <a:ea typeface="华文仿宋" pitchFamily="2" charset="-122"/>
              </a:rPr>
              <a:t>规划到</a:t>
            </a:r>
            <a:r>
              <a:rPr lang="en-US" altLang="zh-CN" sz="2000" dirty="0" smtClean="0">
                <a:effectLst/>
                <a:latin typeface="华文仿宋" pitchFamily="2" charset="-122"/>
                <a:ea typeface="华文仿宋" pitchFamily="2" charset="-122"/>
              </a:rPr>
              <a:t>2006</a:t>
            </a:r>
            <a:r>
              <a:rPr lang="zh-CN" altLang="en-US" sz="2000" dirty="0" smtClean="0">
                <a:effectLst/>
                <a:latin typeface="华文仿宋" pitchFamily="2" charset="-122"/>
                <a:ea typeface="华文仿宋" pitchFamily="2" charset="-122"/>
              </a:rPr>
              <a:t>年</a:t>
            </a:r>
            <a:r>
              <a:rPr lang="zh-CN" altLang="en-US" sz="2000" dirty="0" smtClean="0">
                <a:effectLst/>
                <a:latin typeface="华文仿宋" pitchFamily="2" charset="-122"/>
                <a:ea typeface="华文仿宋" pitchFamily="2" charset="-122"/>
              </a:rPr>
              <a:t>开始逐步实施</a:t>
            </a:r>
            <a:r>
              <a:rPr lang="zh-CN" altLang="en-US" sz="2000" dirty="0" smtClean="0">
                <a:effectLst/>
                <a:latin typeface="华文仿宋" pitchFamily="2" charset="-122"/>
                <a:ea typeface="华文仿宋" pitchFamily="2" charset="-122"/>
              </a:rPr>
              <a:t>，闵行区的区域卫生信息化建设现已成为能够代表中国实施</a:t>
            </a:r>
            <a:r>
              <a:rPr lang="en-US" altLang="zh-CN" sz="2000" dirty="0" smtClean="0">
                <a:effectLst/>
                <a:latin typeface="华文仿宋" pitchFamily="2" charset="-122"/>
                <a:ea typeface="华文仿宋" pitchFamily="2" charset="-122"/>
              </a:rPr>
              <a:t>3521</a:t>
            </a:r>
            <a:r>
              <a:rPr lang="zh-CN" altLang="en-US" sz="2000" dirty="0" smtClean="0">
                <a:effectLst/>
                <a:latin typeface="华文仿宋" pitchFamily="2" charset="-122"/>
                <a:ea typeface="华文仿宋" pitchFamily="2" charset="-122"/>
              </a:rPr>
              <a:t>框架</a:t>
            </a:r>
            <a:r>
              <a:rPr lang="zh-CN" altLang="en-US" sz="2000" dirty="0" smtClean="0">
                <a:effectLst/>
                <a:latin typeface="华文仿宋" pitchFamily="2" charset="-122"/>
                <a:ea typeface="华文仿宋" pitchFamily="2" charset="-122"/>
              </a:rPr>
              <a:t>规划的</a:t>
            </a:r>
            <a:r>
              <a:rPr lang="zh-CN" altLang="en-US" sz="2000" dirty="0" smtClean="0">
                <a:effectLst/>
                <a:latin typeface="华文仿宋" pitchFamily="2" charset="-122"/>
                <a:ea typeface="华文仿宋" pitchFamily="2" charset="-122"/>
              </a:rPr>
              <a:t>示范项目之一</a:t>
            </a:r>
          </a:p>
          <a:p>
            <a:pPr>
              <a:spcBef>
                <a:spcPct val="50000"/>
              </a:spcBef>
              <a:spcAft>
                <a:spcPct val="50000"/>
              </a:spcAft>
              <a:buClr>
                <a:schemeClr val="tx1"/>
              </a:buClr>
              <a:buFont typeface="Arial Black" pitchFamily="34" charset="0"/>
              <a:buAutoNum type="arabicPeriod" startAt="9"/>
            </a:pPr>
            <a:r>
              <a:rPr lang="zh-CN" altLang="en-US" sz="2000" dirty="0" smtClean="0">
                <a:effectLst/>
                <a:latin typeface="华文仿宋" pitchFamily="2" charset="-122"/>
                <a:ea typeface="华文仿宋" pitchFamily="2" charset="-122"/>
              </a:rPr>
              <a:t>中国医院管理层有意愿在工作流程改进和数字化医院建设方面实现“跨越式”的发展</a:t>
            </a:r>
            <a:endParaRPr lang="ko-KR" altLang="zh-CN" sz="2000" dirty="0" smtClean="0">
              <a:effectLst/>
              <a:latin typeface="华文仿宋" pitchFamily="2" charset="-122"/>
              <a:ea typeface="华文仿宋" pitchFamily="2" charset="-122"/>
            </a:endParaRPr>
          </a:p>
          <a:p>
            <a:pPr>
              <a:spcBef>
                <a:spcPct val="50000"/>
              </a:spcBef>
              <a:spcAft>
                <a:spcPct val="50000"/>
              </a:spcAft>
              <a:buClr>
                <a:schemeClr val="tx1"/>
              </a:buClr>
              <a:buFont typeface="Arial Black" pitchFamily="34" charset="0"/>
              <a:buAutoNum type="arabicPeriod" startAt="9"/>
            </a:pPr>
            <a:r>
              <a:rPr lang="zh-CN" altLang="en-US" sz="2000" dirty="0" smtClean="0">
                <a:effectLst/>
                <a:latin typeface="华文仿宋" pitchFamily="2" charset="-122"/>
                <a:ea typeface="华文仿宋" pitchFamily="2" charset="-122"/>
              </a:rPr>
              <a:t>中国医院在信息化资金方面总是存在问题，但目前医院有源自许多渠道的更多的资金，使用起来也更加自由</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236538" y="1258888"/>
            <a:ext cx="9640887" cy="5967412"/>
          </a:xfrm>
          <a:prstGeom prst="rect">
            <a:avLst/>
          </a:prstGeom>
          <a:solidFill>
            <a:schemeClr val="bg1"/>
          </a:solidFill>
          <a:ln w="9525" cap="flat" cmpd="sng" algn="ctr">
            <a:noFill/>
            <a:prstDash val="solid"/>
            <a:round/>
            <a:headEnd type="none" w="med" len="med"/>
            <a:tailEnd type="none" w="med" len="me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zh-CN" sz="800" b="0">
              <a:effectLst>
                <a:outerShdw blurRad="38100" dist="38100" dir="2700000" algn="tl">
                  <a:srgbClr val="C0C0C0"/>
                </a:outerShdw>
              </a:effectLst>
              <a:latin typeface="Arial" charset="0"/>
              <a:cs typeface="Arial" charset="0"/>
            </a:endParaRPr>
          </a:p>
        </p:txBody>
      </p:sp>
      <p:sp>
        <p:nvSpPr>
          <p:cNvPr id="4" name="Rectangle 8"/>
          <p:cNvSpPr>
            <a:spLocks noGrp="1" noChangeArrowheads="1"/>
          </p:cNvSpPr>
          <p:nvPr>
            <p:ph type="sldNum" sz="quarter" idx="10"/>
          </p:nvPr>
        </p:nvSpPr>
        <p:spPr/>
        <p:txBody>
          <a:bodyPr/>
          <a:lstStyle/>
          <a:p>
            <a:pPr>
              <a:defRPr/>
            </a:pPr>
            <a:fld id="{8DA8B7B3-008C-479D-9DB1-A2FDA3C0F022}" type="slidenum">
              <a:rPr lang="zh-CN" altLang="en-US"/>
              <a:pPr>
                <a:defRPr/>
              </a:pPr>
              <a:t>32</a:t>
            </a:fld>
            <a:endParaRPr lang="en-US" altLang="zh-CN"/>
          </a:p>
        </p:txBody>
      </p:sp>
      <p:sp>
        <p:nvSpPr>
          <p:cNvPr id="77827" name="Rectangle 2"/>
          <p:cNvSpPr>
            <a:spLocks noGrp="1" noChangeArrowheads="1"/>
          </p:cNvSpPr>
          <p:nvPr>
            <p:ph type="title" idx="4294967295"/>
          </p:nvPr>
        </p:nvSpPr>
        <p:spPr/>
        <p:txBody>
          <a:bodyPr/>
          <a:lstStyle/>
          <a:p>
            <a:r>
              <a:rPr lang="zh-CN" altLang="en-US" sz="2800" b="1" smtClean="0">
                <a:ea typeface="华文仿宋" pitchFamily="2" charset="-122"/>
              </a:rPr>
              <a:t>医疗信息化是中国医改的</a:t>
            </a:r>
            <a:r>
              <a:rPr lang="zh-CN" altLang="en-US" sz="2800" b="1" smtClean="0">
                <a:latin typeface="华文仿宋" pitchFamily="2" charset="-122"/>
                <a:ea typeface="华文仿宋" pitchFamily="2" charset="-122"/>
              </a:rPr>
              <a:t>“</a:t>
            </a:r>
            <a:r>
              <a:rPr lang="zh-CN" altLang="en-US" sz="2800" b="1" smtClean="0">
                <a:ea typeface="华文仿宋" pitchFamily="2" charset="-122"/>
              </a:rPr>
              <a:t>八柱</a:t>
            </a:r>
            <a:r>
              <a:rPr lang="zh-CN" altLang="en-US" sz="2800" b="1" smtClean="0">
                <a:latin typeface="华文仿宋" pitchFamily="2" charset="-122"/>
                <a:ea typeface="华文仿宋" pitchFamily="2" charset="-122"/>
              </a:rPr>
              <a:t>”</a:t>
            </a:r>
            <a:r>
              <a:rPr lang="zh-CN" altLang="en-US" sz="2800" b="1" smtClean="0">
                <a:ea typeface="华文仿宋" pitchFamily="2" charset="-122"/>
              </a:rPr>
              <a:t>之一</a:t>
            </a:r>
            <a:endParaRPr lang="en-US" altLang="zh-CN" sz="2800" b="1" smtClean="0">
              <a:ea typeface="华文仿宋" pitchFamily="2" charset="-122"/>
            </a:endParaRPr>
          </a:p>
        </p:txBody>
      </p:sp>
      <p:pic>
        <p:nvPicPr>
          <p:cNvPr id="77828" name="Picture 1"/>
          <p:cNvPicPr>
            <a:picLocks noChangeAspect="1" noChangeArrowheads="1"/>
          </p:cNvPicPr>
          <p:nvPr/>
        </p:nvPicPr>
        <p:blipFill>
          <a:blip r:embed="rId2" cstate="print"/>
          <a:srcRect/>
          <a:stretch>
            <a:fillRect/>
          </a:stretch>
        </p:blipFill>
        <p:spPr bwMode="auto">
          <a:xfrm>
            <a:off x="1258888" y="2436813"/>
            <a:ext cx="7572375" cy="4514850"/>
          </a:xfrm>
          <a:prstGeom prst="rect">
            <a:avLst/>
          </a:prstGeom>
          <a:noFill/>
          <a:ln w="9525">
            <a:noFill/>
            <a:miter lim="800000"/>
            <a:headEnd/>
            <a:tailEnd/>
          </a:ln>
        </p:spPr>
      </p:pic>
      <p:cxnSp>
        <p:nvCxnSpPr>
          <p:cNvPr id="77829" name="Straight Arrow Connector 22"/>
          <p:cNvCxnSpPr>
            <a:cxnSpLocks noChangeShapeType="1"/>
          </p:cNvCxnSpPr>
          <p:nvPr/>
        </p:nvCxnSpPr>
        <p:spPr bwMode="auto">
          <a:xfrm>
            <a:off x="6156325" y="960438"/>
            <a:ext cx="1281113" cy="3446462"/>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36538" y="1303338"/>
            <a:ext cx="9640887" cy="5740400"/>
          </a:xfrm>
          <a:prstGeom prst="rect">
            <a:avLst/>
          </a:prstGeom>
          <a:solidFill>
            <a:schemeClr val="bg1"/>
          </a:solidFill>
          <a:ln w="9525" cap="flat" cmpd="sng" algn="ctr">
            <a:noFill/>
            <a:prstDash val="solid"/>
            <a:round/>
            <a:headEnd type="none" w="med" len="med"/>
            <a:tailEnd type="none" w="med" len="me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zh-CN" sz="800" b="0">
              <a:effectLst>
                <a:outerShdw blurRad="38100" dist="38100" dir="2700000" algn="tl">
                  <a:srgbClr val="C0C0C0"/>
                </a:outerShdw>
              </a:effectLst>
              <a:latin typeface="Arial" charset="0"/>
              <a:cs typeface="Arial" charset="0"/>
            </a:endParaRPr>
          </a:p>
        </p:txBody>
      </p:sp>
      <p:sp>
        <p:nvSpPr>
          <p:cNvPr id="78850" name="Rectangle 2"/>
          <p:cNvSpPr txBox="1">
            <a:spLocks noChangeArrowheads="1"/>
          </p:cNvSpPr>
          <p:nvPr/>
        </p:nvSpPr>
        <p:spPr bwMode="auto">
          <a:xfrm>
            <a:off x="795338" y="363538"/>
            <a:ext cx="8778875" cy="882650"/>
          </a:xfrm>
          <a:prstGeom prst="rect">
            <a:avLst/>
          </a:prstGeom>
          <a:noFill/>
          <a:ln w="9525">
            <a:noFill/>
            <a:miter lim="800000"/>
            <a:headEnd/>
            <a:tailEnd/>
          </a:ln>
        </p:spPr>
        <p:txBody>
          <a:bodyPr/>
          <a:lstStyle/>
          <a:p>
            <a:pPr defTabSz="1019175" eaLnBrk="0" hangingPunct="0">
              <a:tabLst>
                <a:tab pos="8626475" algn="r"/>
              </a:tabLst>
            </a:pPr>
            <a:r>
              <a:rPr lang="zh-CN" altLang="en-US" sz="2800" i="0">
                <a:latin typeface="华文仿宋" pitchFamily="2" charset="-122"/>
                <a:ea typeface="华文仿宋" pitchFamily="2" charset="-122"/>
                <a:cs typeface="Calibri" pitchFamily="34" charset="0"/>
              </a:rPr>
              <a:t>“</a:t>
            </a:r>
            <a:r>
              <a:rPr lang="zh-CN" altLang="en-US" sz="2800" i="0">
                <a:latin typeface="Arial Black" pitchFamily="34" charset="0"/>
                <a:ea typeface="华文仿宋" pitchFamily="2" charset="-122"/>
                <a:cs typeface="Calibri" pitchFamily="34" charset="0"/>
              </a:rPr>
              <a:t>十二五</a:t>
            </a:r>
            <a:r>
              <a:rPr lang="zh-CN" altLang="en-US" sz="2800" i="0">
                <a:latin typeface="华文仿宋" pitchFamily="2" charset="-122"/>
                <a:ea typeface="华文仿宋" pitchFamily="2" charset="-122"/>
                <a:cs typeface="Calibri" pitchFamily="34" charset="0"/>
              </a:rPr>
              <a:t>”</a:t>
            </a:r>
            <a:r>
              <a:rPr lang="zh-CN" altLang="en-US" sz="2800" i="0">
                <a:latin typeface="Arial Black" pitchFamily="34" charset="0"/>
                <a:ea typeface="华文仿宋" pitchFamily="2" charset="-122"/>
                <a:cs typeface="Calibri" pitchFamily="34" charset="0"/>
              </a:rPr>
              <a:t>卫生信息化建设的总体框架</a:t>
            </a:r>
            <a:endParaRPr lang="en-US" altLang="zh-CN" sz="2800" i="0">
              <a:latin typeface="Arial Black" pitchFamily="34" charset="0"/>
              <a:ea typeface="华文仿宋" pitchFamily="2" charset="-122"/>
              <a:cs typeface="Calibri" pitchFamily="34" charset="0"/>
            </a:endParaRPr>
          </a:p>
        </p:txBody>
      </p:sp>
      <p:sp>
        <p:nvSpPr>
          <p:cNvPr id="8" name="Rectangle 8"/>
          <p:cNvSpPr>
            <a:spLocks noGrp="1" noChangeArrowheads="1"/>
          </p:cNvSpPr>
          <p:nvPr>
            <p:ph type="sldNum" sz="quarter" idx="10"/>
          </p:nvPr>
        </p:nvSpPr>
        <p:spPr/>
        <p:txBody>
          <a:bodyPr/>
          <a:lstStyle/>
          <a:p>
            <a:pPr>
              <a:defRPr/>
            </a:pPr>
            <a:fld id="{63BA1FE3-CB55-4F96-9074-1A9E75609395}" type="slidenum">
              <a:rPr lang="zh-CN" altLang="en-US"/>
              <a:pPr>
                <a:defRPr/>
              </a:pPr>
              <a:t>33</a:t>
            </a:fld>
            <a:endParaRPr lang="en-US" altLang="zh-CN"/>
          </a:p>
        </p:txBody>
      </p:sp>
      <p:pic>
        <p:nvPicPr>
          <p:cNvPr id="78852" name="Picture 10"/>
          <p:cNvPicPr>
            <a:picLocks noChangeAspect="1" noChangeArrowheads="1"/>
          </p:cNvPicPr>
          <p:nvPr/>
        </p:nvPicPr>
        <p:blipFill>
          <a:blip r:embed="rId3" cstate="print"/>
          <a:srcRect/>
          <a:stretch>
            <a:fillRect/>
          </a:stretch>
        </p:blipFill>
        <p:spPr bwMode="auto">
          <a:xfrm>
            <a:off x="293688" y="1354138"/>
            <a:ext cx="9475787" cy="586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9632756E-2E8F-415A-9AF3-54A208AC5AF1}" type="slidenum">
              <a:rPr lang="zh-CN" altLang="en-US"/>
              <a:pPr>
                <a:defRPr/>
              </a:pPr>
              <a:t>34</a:t>
            </a:fld>
            <a:endParaRPr lang="en-US" altLang="zh-CN"/>
          </a:p>
        </p:txBody>
      </p:sp>
      <p:sp>
        <p:nvSpPr>
          <p:cNvPr id="80898" name="Rectangle 2"/>
          <p:cNvSpPr>
            <a:spLocks noGrp="1" noChangeArrowheads="1"/>
          </p:cNvSpPr>
          <p:nvPr>
            <p:ph type="title" idx="4294967295"/>
          </p:nvPr>
        </p:nvSpPr>
        <p:spPr/>
        <p:txBody>
          <a:bodyPr/>
          <a:lstStyle/>
          <a:p>
            <a:r>
              <a:rPr lang="zh-CN" altLang="en-US" sz="2800" b="1" smtClean="0">
                <a:ea typeface="华文仿宋" pitchFamily="2" charset="-122"/>
              </a:rPr>
              <a:t>阻碍中国医疗信息化获得成功的关键因素有哪些？</a:t>
            </a:r>
            <a:endParaRPr lang="en-US" altLang="zh-CN" sz="2800" b="1" smtClean="0">
              <a:ea typeface="华文仿宋" pitchFamily="2" charset="-122"/>
            </a:endParaRPr>
          </a:p>
        </p:txBody>
      </p:sp>
      <p:sp>
        <p:nvSpPr>
          <p:cNvPr id="1389571" name="Rectangle 3"/>
          <p:cNvSpPr>
            <a:spLocks noGrp="1" noChangeArrowheads="1"/>
          </p:cNvSpPr>
          <p:nvPr>
            <p:ph type="body" idx="4294967295"/>
          </p:nvPr>
        </p:nvSpPr>
        <p:spPr/>
        <p:txBody>
          <a:bodyPr/>
          <a:lstStyle/>
          <a:p>
            <a:pPr>
              <a:buFont typeface="Wingdings" pitchFamily="2" charset="2"/>
              <a:buNone/>
              <a:defRPr/>
            </a:pPr>
            <a:r>
              <a:rPr lang="en-US" altLang="zh-CN" smtClean="0">
                <a:ea typeface="宋体" charset="-122"/>
              </a:rPr>
              <a:t>1.	</a:t>
            </a:r>
            <a:r>
              <a:rPr lang="zh-CN" altLang="en-US" sz="2000" smtClean="0">
                <a:effectLst/>
                <a:latin typeface="华文仿宋" pitchFamily="2" charset="-122"/>
                <a:ea typeface="华文仿宋" pitchFamily="2" charset="-122"/>
              </a:rPr>
              <a:t>中国医院到目前为止在信息化基础设施和信息系统上的投入并不多</a:t>
            </a:r>
          </a:p>
          <a:p>
            <a:pPr>
              <a:buFont typeface="Wingdings" pitchFamily="2" charset="2"/>
              <a:buNone/>
              <a:defRPr/>
            </a:pPr>
            <a:r>
              <a:rPr lang="en-US" altLang="zh-CN" sz="2000" smtClean="0">
                <a:effectLst/>
                <a:latin typeface="华文仿宋" pitchFamily="2" charset="-122"/>
                <a:ea typeface="华文仿宋" pitchFamily="2" charset="-122"/>
              </a:rPr>
              <a:t>2.	</a:t>
            </a:r>
            <a:r>
              <a:rPr lang="zh-CN" altLang="en-US" sz="2000" smtClean="0">
                <a:effectLst/>
                <a:latin typeface="华文仿宋" pitchFamily="2" charset="-122"/>
                <a:ea typeface="华文仿宋" pitchFamily="2" charset="-122"/>
              </a:rPr>
              <a:t>由于变革管理能力不足，在新信息化系统的实施经常会增加工作量而非减少工作量，制造了不必要的冗余工作流程，从而导致用户的不满</a:t>
            </a:r>
          </a:p>
          <a:p>
            <a:pPr>
              <a:buFont typeface="Wingdings" pitchFamily="2" charset="2"/>
              <a:buNone/>
              <a:defRPr/>
            </a:pPr>
            <a:r>
              <a:rPr lang="en-US" altLang="zh-CN" sz="2000" smtClean="0">
                <a:effectLst/>
                <a:latin typeface="华文仿宋" pitchFamily="2" charset="-122"/>
                <a:ea typeface="华文仿宋" pitchFamily="2" charset="-122"/>
              </a:rPr>
              <a:t>3.	</a:t>
            </a:r>
            <a:r>
              <a:rPr lang="zh-CN" altLang="en-US" sz="2000" smtClean="0">
                <a:effectLst/>
                <a:latin typeface="华文仿宋" pitchFamily="2" charset="-122"/>
                <a:ea typeface="华文仿宋" pitchFamily="2" charset="-122"/>
              </a:rPr>
              <a:t>中国医疗信息化的效果不理想主要是由中国医院购买和实施软件产品的不合理方式导致的</a:t>
            </a:r>
          </a:p>
          <a:p>
            <a:pPr>
              <a:buFont typeface="Wingdings" pitchFamily="2" charset="2"/>
              <a:buNone/>
              <a:defRPr/>
            </a:pPr>
            <a:r>
              <a:rPr lang="en-US" altLang="zh-CN" sz="2000" smtClean="0">
                <a:effectLst/>
                <a:latin typeface="华文仿宋" pitchFamily="2" charset="-122"/>
                <a:ea typeface="华文仿宋" pitchFamily="2" charset="-122"/>
              </a:rPr>
              <a:t>4.	</a:t>
            </a:r>
            <a:r>
              <a:rPr lang="zh-CN" altLang="en-US" sz="2000" smtClean="0">
                <a:effectLst/>
                <a:latin typeface="华文仿宋" pitchFamily="2" charset="-122"/>
                <a:ea typeface="华文仿宋" pitchFamily="2" charset="-122"/>
              </a:rPr>
              <a:t>和一些较早开始医疗信息化的国家类似，不合理的软件购买和变革管理的方法导致了新系统实施出现了很多问题。多数国家已经从其早期投入的失败中学到经验，制定了更好的系统选型方法</a:t>
            </a:r>
          </a:p>
          <a:p>
            <a:pPr>
              <a:buFont typeface="Wingdings" pitchFamily="2" charset="2"/>
              <a:buNone/>
              <a:defRPr/>
            </a:pPr>
            <a:r>
              <a:rPr lang="en-US" altLang="zh-CN" sz="2000" smtClean="0">
                <a:effectLst/>
                <a:latin typeface="华文仿宋" pitchFamily="2" charset="-122"/>
                <a:ea typeface="华文仿宋" pitchFamily="2" charset="-122"/>
              </a:rPr>
              <a:t>5.	</a:t>
            </a:r>
            <a:r>
              <a:rPr lang="zh-CN" altLang="en-US" sz="2000" smtClean="0">
                <a:effectLst/>
                <a:latin typeface="华文仿宋" pitchFamily="2" charset="-122"/>
                <a:ea typeface="华文仿宋" pitchFamily="2" charset="-122"/>
              </a:rPr>
              <a:t>受医改驱动，中国医院将对新信息化系统进行实质性的投入。但是，中国医院还没有很好地理解过去在医疗信息化上的投入产出不满意的原因，这些问题也没有尽快地得到改善</a:t>
            </a:r>
            <a:endParaRPr lang="en-US" altLang="zh-CN" sz="200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054BD737-C3D2-41CE-A737-9A80E23528DA}" type="slidenum">
              <a:rPr lang="zh-CN" altLang="en-US"/>
              <a:pPr>
                <a:defRPr/>
              </a:pPr>
              <a:t>35</a:t>
            </a:fld>
            <a:endParaRPr lang="en-US" altLang="zh-CN"/>
          </a:p>
        </p:txBody>
      </p:sp>
      <p:sp>
        <p:nvSpPr>
          <p:cNvPr id="82946" name="Rectangle 2"/>
          <p:cNvSpPr>
            <a:spLocks noGrp="1" noChangeArrowheads="1"/>
          </p:cNvSpPr>
          <p:nvPr>
            <p:ph type="title" idx="4294967295"/>
          </p:nvPr>
        </p:nvSpPr>
        <p:spPr/>
        <p:txBody>
          <a:bodyPr/>
          <a:lstStyle/>
          <a:p>
            <a:r>
              <a:rPr lang="zh-CN" altLang="en-US" sz="2800" b="1" smtClean="0">
                <a:ea typeface="华文仿宋" pitchFamily="2" charset="-122"/>
              </a:rPr>
              <a:t>阻碍中国医疗信息化获得成功的关键因素有哪些？（继续）</a:t>
            </a:r>
          </a:p>
        </p:txBody>
      </p:sp>
      <p:sp>
        <p:nvSpPr>
          <p:cNvPr id="82947" name="Rectangle 3"/>
          <p:cNvSpPr>
            <a:spLocks noGrp="1" noChangeArrowheads="1"/>
          </p:cNvSpPr>
          <p:nvPr>
            <p:ph type="body" idx="4294967295"/>
          </p:nvPr>
        </p:nvSpPr>
        <p:spPr>
          <a:noFill/>
        </p:spPr>
        <p:txBody>
          <a:bodyPr/>
          <a:lstStyle/>
          <a:p>
            <a:pPr>
              <a:spcBef>
                <a:spcPct val="0"/>
              </a:spcBef>
              <a:spcAft>
                <a:spcPct val="200000"/>
              </a:spcAft>
              <a:buClr>
                <a:schemeClr val="tx1"/>
              </a:buClr>
              <a:buFont typeface="Wingdings" pitchFamily="2" charset="2"/>
              <a:buAutoNum type="arabicPeriod" startAt="6"/>
            </a:pPr>
            <a:r>
              <a:rPr lang="zh-CN" altLang="en-US" sz="2000" smtClean="0">
                <a:effectLst/>
                <a:latin typeface="华文仿宋" pitchFamily="2" charset="-122"/>
                <a:ea typeface="华文仿宋" pitchFamily="2" charset="-122"/>
              </a:rPr>
              <a:t>实现中国的医疗信息化建设目标，市场上现有的医疗软件产品、硬件平台和集成工具需要改进</a:t>
            </a:r>
          </a:p>
          <a:p>
            <a:pPr>
              <a:spcBef>
                <a:spcPct val="0"/>
              </a:spcBef>
              <a:spcAft>
                <a:spcPct val="200000"/>
              </a:spcAft>
              <a:buClr>
                <a:schemeClr val="tx1"/>
              </a:buClr>
              <a:buFont typeface="Wingdings" pitchFamily="2" charset="2"/>
              <a:buAutoNum type="arabicPeriod" startAt="6"/>
            </a:pPr>
            <a:r>
              <a:rPr lang="zh-CN" altLang="en-US" sz="2000" smtClean="0">
                <a:effectLst/>
                <a:latin typeface="华文仿宋" pitchFamily="2" charset="-122"/>
                <a:ea typeface="华文仿宋" pitchFamily="2" charset="-122"/>
              </a:rPr>
              <a:t>更重要的是，中国医院信息化跨跃式发展所需要的实施和变革管理的技能还未达到中国为实现其目标所需要的水平</a:t>
            </a:r>
          </a:p>
          <a:p>
            <a:pPr>
              <a:spcBef>
                <a:spcPct val="0"/>
              </a:spcBef>
              <a:spcAft>
                <a:spcPct val="200000"/>
              </a:spcAft>
              <a:buClr>
                <a:schemeClr val="tx1"/>
              </a:buClr>
              <a:buFont typeface="Wingdings" pitchFamily="2" charset="2"/>
              <a:buNone/>
            </a:pPr>
            <a:r>
              <a:rPr lang="en-US" altLang="ko-KR" sz="2000" smtClean="0">
                <a:effectLst/>
                <a:latin typeface="华文仿宋" pitchFamily="2" charset="-122"/>
                <a:ea typeface="华文仿宋" pitchFamily="2" charset="-122"/>
              </a:rPr>
              <a:t>8.	</a:t>
            </a:r>
            <a:r>
              <a:rPr lang="zh-CN" altLang="en-US" sz="2000" smtClean="0">
                <a:effectLst/>
                <a:latin typeface="华文仿宋" pitchFamily="2" charset="-122"/>
                <a:ea typeface="华文仿宋" pitchFamily="2" charset="-122"/>
              </a:rPr>
              <a:t>很多时候，医院管理者不知道他们缺少哪方面的技能，因为他们不知道有更好的方法存在，所以继续使用不合理的软件选型和实施方法</a:t>
            </a:r>
            <a:endParaRPr lang="en-US" altLang="zh-CN" sz="2000" smtClean="0">
              <a:effectLst/>
              <a:latin typeface="华文仿宋" pitchFamily="2" charset="-122"/>
              <a:ea typeface="华文仿宋" pitchFamily="2" charset="-122"/>
            </a:endParaRPr>
          </a:p>
          <a:p>
            <a:pPr>
              <a:spcBef>
                <a:spcPct val="0"/>
              </a:spcBef>
              <a:spcAft>
                <a:spcPct val="200000"/>
              </a:spcAft>
              <a:buFont typeface="Wingdings" pitchFamily="2" charset="2"/>
              <a:buAutoNum type="arabicPeriod" startAt="8"/>
            </a:pPr>
            <a:endParaRPr lang="en-US" altLang="zh-CN"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C6141EA1-684D-49E5-AC6D-EE277F355D49}" type="slidenum">
              <a:rPr kumimoji="0" lang="zh-CN" altLang="en-US" i="0">
                <a:effectLst>
                  <a:outerShdw blurRad="38100" dist="38100" dir="2700000" algn="tl">
                    <a:srgbClr val="C0C0C0"/>
                  </a:outerShdw>
                </a:effectLst>
                <a:latin typeface="华文仿宋" pitchFamily="2" charset="-122"/>
                <a:ea typeface="华文仿宋" pitchFamily="2" charset="-122"/>
              </a:rPr>
              <a:pPr algn="ctr" eaLnBrk="0" hangingPunct="0">
                <a:spcBef>
                  <a:spcPct val="50000"/>
                </a:spcBef>
                <a:defRPr/>
              </a:pPr>
              <a:t>36</a:t>
            </a:fld>
            <a:endParaRPr kumimoji="0" lang="en-US" altLang="zh-CN" i="0">
              <a:effectLst>
                <a:outerShdw blurRad="38100" dist="38100" dir="2700000" algn="tl">
                  <a:srgbClr val="C0C0C0"/>
                </a:outerShdw>
              </a:effectLst>
              <a:latin typeface="华文仿宋" pitchFamily="2" charset="-122"/>
              <a:ea typeface="华文仿宋" pitchFamily="2" charset="-122"/>
            </a:endParaRPr>
          </a:p>
        </p:txBody>
      </p:sp>
      <p:sp>
        <p:nvSpPr>
          <p:cNvPr id="785457" name="Oval 49"/>
          <p:cNvSpPr>
            <a:spLocks noChangeArrowheads="1"/>
          </p:cNvSpPr>
          <p:nvPr/>
        </p:nvSpPr>
        <p:spPr bwMode="auto">
          <a:xfrm>
            <a:off x="460375" y="1933575"/>
            <a:ext cx="1585913" cy="2890838"/>
          </a:xfrm>
          <a:prstGeom prst="ellipse">
            <a:avLst/>
          </a:prstGeom>
          <a:solidFill>
            <a:schemeClr val="accent1">
              <a:alpha val="11000"/>
            </a:schemeClr>
          </a:solidFill>
          <a:ln w="9525">
            <a:solidFill>
              <a:schemeClr val="tx1"/>
            </a:solidFill>
            <a:round/>
            <a:headEnd/>
            <a:tailEnd/>
          </a:ln>
          <a:effectLst/>
        </p:spPr>
        <p:txBody>
          <a:bodyPr wrap="none" anchor="ctr"/>
          <a:lstStyle/>
          <a:p>
            <a:pPr algn="ctr" eaLnBrk="0" hangingPunct="0">
              <a:spcBef>
                <a:spcPct val="20000"/>
              </a:spcBef>
              <a:buClr>
                <a:schemeClr val="bg2"/>
              </a:buClr>
              <a:buSzPct val="75000"/>
              <a:buFont typeface="Wingdings" pitchFamily="2" charset="2"/>
              <a:buNone/>
              <a:defRPr/>
            </a:pPr>
            <a:endParaRPr lang="zh-CN" altLang="en-US" sz="1900" i="0">
              <a:effectLst>
                <a:outerShdw blurRad="38100" dist="38100" dir="2700000" algn="tl">
                  <a:srgbClr val="FFFFFF"/>
                </a:outerShdw>
              </a:effectLst>
              <a:latin typeface="华文仿宋" pitchFamily="2" charset="-122"/>
              <a:ea typeface="华文仿宋" pitchFamily="2" charset="-122"/>
            </a:endParaRPr>
          </a:p>
        </p:txBody>
      </p:sp>
      <p:sp>
        <p:nvSpPr>
          <p:cNvPr id="84995" name="Rectangle 2"/>
          <p:cNvSpPr>
            <a:spLocks noGrp="1" noChangeArrowheads="1"/>
          </p:cNvSpPr>
          <p:nvPr>
            <p:ph type="title" idx="4294967295"/>
          </p:nvPr>
        </p:nvSpPr>
        <p:spPr>
          <a:xfrm>
            <a:off x="566738" y="363538"/>
            <a:ext cx="9129712" cy="882650"/>
          </a:xfrm>
        </p:spPr>
        <p:txBody>
          <a:bodyPr/>
          <a:lstStyle/>
          <a:p>
            <a:r>
              <a:rPr lang="zh-CN" altLang="en-US" sz="2800" b="1" smtClean="0">
                <a:latin typeface="华文仿宋" pitchFamily="2" charset="-122"/>
                <a:ea typeface="华文仿宋" pitchFamily="2" charset="-122"/>
              </a:rPr>
              <a:t>目前一个典型的大型综合医院的应用系统环境</a:t>
            </a:r>
            <a:endParaRPr lang="en-US" altLang="zh-CN" sz="2800" b="1" smtClean="0">
              <a:latin typeface="华文仿宋" pitchFamily="2" charset="-122"/>
              <a:ea typeface="华文仿宋" pitchFamily="2" charset="-122"/>
            </a:endParaRPr>
          </a:p>
        </p:txBody>
      </p:sp>
      <p:sp>
        <p:nvSpPr>
          <p:cNvPr id="84996" name="Text Box 4"/>
          <p:cNvSpPr txBox="1">
            <a:spLocks noChangeAspect="1" noChangeArrowheads="1"/>
          </p:cNvSpPr>
          <p:nvPr/>
        </p:nvSpPr>
        <p:spPr bwMode="auto">
          <a:xfrm>
            <a:off x="2108200" y="2073275"/>
            <a:ext cx="1363663" cy="215900"/>
          </a:xfrm>
          <a:prstGeom prst="rect">
            <a:avLst/>
          </a:prstGeom>
          <a:noFill/>
          <a:ln w="12700">
            <a:noFill/>
            <a:miter lim="800000"/>
            <a:headEnd type="none" w="sm" len="sm"/>
            <a:tailEnd type="none" w="sm" len="sm"/>
          </a:ln>
        </p:spPr>
        <p:txBody>
          <a:bodyPr lIns="0" tIns="0" rIns="0" bIns="0">
            <a:spAutoFit/>
          </a:bodyPr>
          <a:lstStyle/>
          <a:p>
            <a:pPr algn="ctr" defTabSz="1019175" eaLnBrk="0" hangingPunct="0"/>
            <a:r>
              <a:rPr kumimoji="0" lang="zh-CN" altLang="en-US" sz="1400" i="0">
                <a:latin typeface="华文仿宋" pitchFamily="2" charset="-122"/>
                <a:ea typeface="华文仿宋" pitchFamily="2" charset="-122"/>
              </a:rPr>
              <a:t>主要的医技系统 </a:t>
            </a:r>
          </a:p>
        </p:txBody>
      </p:sp>
      <p:sp>
        <p:nvSpPr>
          <p:cNvPr id="84997" name="Text Box 6"/>
          <p:cNvSpPr txBox="1">
            <a:spLocks noChangeArrowheads="1"/>
          </p:cNvSpPr>
          <p:nvPr/>
        </p:nvSpPr>
        <p:spPr bwMode="auto">
          <a:xfrm>
            <a:off x="1628775" y="6629400"/>
            <a:ext cx="7019925" cy="269875"/>
          </a:xfrm>
          <a:prstGeom prst="rect">
            <a:avLst/>
          </a:prstGeom>
          <a:noFill/>
          <a:ln w="9525">
            <a:noFill/>
            <a:miter lim="800000"/>
            <a:headEnd/>
            <a:tailEnd/>
          </a:ln>
        </p:spPr>
        <p:txBody>
          <a:bodyPr lIns="101870" tIns="50935" rIns="101870" bIns="50935">
            <a:spAutoFit/>
          </a:bodyPr>
          <a:lstStyle/>
          <a:p>
            <a:pPr algn="ctr" defTabSz="1019175" eaLnBrk="0" hangingPunct="0"/>
            <a:r>
              <a:rPr kumimoji="0" lang="zh-CN" altLang="en-US" sz="1100" i="0">
                <a:latin typeface="华文仿宋" pitchFamily="2" charset="-122"/>
                <a:ea typeface="华文仿宋" pitchFamily="2" charset="-122"/>
              </a:rPr>
              <a:t>注：此表源于几个医院的实际情况，各个厂商或产品类别以不同颜色显示</a:t>
            </a:r>
            <a:endParaRPr kumimoji="0" lang="en-US" altLang="zh-CN" sz="1100" i="0">
              <a:latin typeface="华文仿宋" pitchFamily="2" charset="-122"/>
              <a:ea typeface="华文仿宋" pitchFamily="2" charset="-122"/>
            </a:endParaRPr>
          </a:p>
        </p:txBody>
      </p:sp>
      <p:sp>
        <p:nvSpPr>
          <p:cNvPr id="84998" name="Text Box 7"/>
          <p:cNvSpPr txBox="1">
            <a:spLocks noChangeArrowheads="1"/>
          </p:cNvSpPr>
          <p:nvPr/>
        </p:nvSpPr>
        <p:spPr bwMode="auto">
          <a:xfrm>
            <a:off x="3514725" y="1414463"/>
            <a:ext cx="3302000" cy="411162"/>
          </a:xfrm>
          <a:prstGeom prst="rect">
            <a:avLst/>
          </a:prstGeom>
          <a:noFill/>
          <a:ln w="25400">
            <a:noFill/>
            <a:miter lim="800000"/>
            <a:headEnd/>
            <a:tailEnd/>
          </a:ln>
        </p:spPr>
        <p:txBody>
          <a:bodyPr wrap="none" lIns="101870" tIns="50935" rIns="101870" bIns="50935">
            <a:spAutoFit/>
          </a:bodyPr>
          <a:lstStyle/>
          <a:p>
            <a:pPr algn="ctr" defTabSz="1019175" eaLnBrk="0" hangingPunct="0"/>
            <a:r>
              <a:rPr kumimoji="0" lang="zh-CN" altLang="en-US" sz="2000" i="0">
                <a:latin typeface="华文仿宋" pitchFamily="2" charset="-122"/>
                <a:ea typeface="华文仿宋" pitchFamily="2" charset="-122"/>
              </a:rPr>
              <a:t>现有系统举例（宏观视图）</a:t>
            </a:r>
            <a:endParaRPr kumimoji="0" lang="zh-CN" altLang="en-US" sz="2000" i="0">
              <a:solidFill>
                <a:srgbClr val="FF0000"/>
              </a:solidFill>
              <a:latin typeface="华文仿宋" pitchFamily="2" charset="-122"/>
              <a:ea typeface="华文仿宋" pitchFamily="2" charset="-122"/>
            </a:endParaRPr>
          </a:p>
        </p:txBody>
      </p:sp>
      <p:sp>
        <p:nvSpPr>
          <p:cNvPr id="84999" name="Text Box 8"/>
          <p:cNvSpPr txBox="1">
            <a:spLocks noChangeAspect="1" noChangeArrowheads="1"/>
          </p:cNvSpPr>
          <p:nvPr/>
        </p:nvSpPr>
        <p:spPr bwMode="auto">
          <a:xfrm>
            <a:off x="7134225" y="2060575"/>
            <a:ext cx="1116013" cy="430213"/>
          </a:xfrm>
          <a:prstGeom prst="rect">
            <a:avLst/>
          </a:prstGeom>
          <a:noFill/>
          <a:ln w="12700">
            <a:noFill/>
            <a:miter lim="800000"/>
            <a:headEnd type="none" w="sm" len="sm"/>
            <a:tailEnd type="none" w="sm" len="sm"/>
          </a:ln>
        </p:spPr>
        <p:txBody>
          <a:bodyPr lIns="0" tIns="0" rIns="0" bIns="0">
            <a:spAutoFit/>
          </a:bodyPr>
          <a:lstStyle/>
          <a:p>
            <a:pPr algn="ctr" defTabSz="1019175" eaLnBrk="0" hangingPunct="0"/>
            <a:r>
              <a:rPr kumimoji="0" lang="zh-CN" altLang="en-US" sz="1400" i="0">
                <a:latin typeface="华文仿宋" pitchFamily="2" charset="-122"/>
                <a:ea typeface="华文仿宋" pitchFamily="2" charset="-122"/>
              </a:rPr>
              <a:t>主要的</a:t>
            </a:r>
          </a:p>
          <a:p>
            <a:pPr algn="ctr" defTabSz="1019175" eaLnBrk="0" hangingPunct="0"/>
            <a:r>
              <a:rPr kumimoji="0" lang="zh-CN" altLang="en-US" sz="1400" i="0">
                <a:latin typeface="华文仿宋" pitchFamily="2" charset="-122"/>
                <a:ea typeface="华文仿宋" pitchFamily="2" charset="-122"/>
              </a:rPr>
              <a:t>财务系统</a:t>
            </a:r>
            <a:endParaRPr kumimoji="0" lang="en-US" altLang="zh-CN" sz="1400" i="0">
              <a:latin typeface="华文仿宋" pitchFamily="2" charset="-122"/>
              <a:ea typeface="华文仿宋" pitchFamily="2" charset="-122"/>
            </a:endParaRPr>
          </a:p>
        </p:txBody>
      </p:sp>
      <p:sp>
        <p:nvSpPr>
          <p:cNvPr id="785417" name="AutoShape 9"/>
          <p:cNvSpPr>
            <a:spLocks/>
          </p:cNvSpPr>
          <p:nvPr/>
        </p:nvSpPr>
        <p:spPr bwMode="auto">
          <a:xfrm>
            <a:off x="3270250" y="2997200"/>
            <a:ext cx="207963" cy="2249488"/>
          </a:xfrm>
          <a:prstGeom prst="rightBrace">
            <a:avLst>
              <a:gd name="adj1" fmla="val 94326"/>
              <a:gd name="adj2" fmla="val 50000"/>
            </a:avLst>
          </a:prstGeom>
          <a:noFill/>
          <a:ln w="9525">
            <a:solidFill>
              <a:schemeClr val="tx1"/>
            </a:solidFill>
            <a:round/>
            <a:headEnd/>
            <a:tailEnd/>
          </a:ln>
          <a:effectLst/>
        </p:spPr>
        <p:txBody>
          <a:bodyPr wrap="none" anchor="ctr"/>
          <a:lstStyle/>
          <a:p>
            <a:pPr algn="ctr" eaLnBrk="0" hangingPunct="0">
              <a:spcBef>
                <a:spcPct val="20000"/>
              </a:spcBef>
              <a:buClr>
                <a:schemeClr val="bg2"/>
              </a:buClr>
              <a:buSzPct val="75000"/>
              <a:buFont typeface="Wingdings" pitchFamily="2" charset="2"/>
              <a:buNone/>
              <a:defRPr/>
            </a:pPr>
            <a:endParaRPr lang="zh-CN" altLang="en-US" sz="1900" i="0">
              <a:effectLst>
                <a:outerShdw blurRad="38100" dist="38100" dir="2700000" algn="tl">
                  <a:srgbClr val="C0C0C0"/>
                </a:outerShdw>
              </a:effectLst>
              <a:latin typeface="华文仿宋" pitchFamily="2" charset="-122"/>
              <a:ea typeface="华文仿宋" pitchFamily="2" charset="-122"/>
            </a:endParaRPr>
          </a:p>
        </p:txBody>
      </p:sp>
      <p:sp>
        <p:nvSpPr>
          <p:cNvPr id="85001" name="Line 10"/>
          <p:cNvSpPr>
            <a:spLocks noChangeAspect="1" noChangeShapeType="1"/>
          </p:cNvSpPr>
          <p:nvPr/>
        </p:nvSpPr>
        <p:spPr bwMode="auto">
          <a:xfrm>
            <a:off x="3500438" y="4171950"/>
            <a:ext cx="349250" cy="0"/>
          </a:xfrm>
          <a:prstGeom prst="line">
            <a:avLst/>
          </a:prstGeom>
          <a:noFill/>
          <a:ln w="50800">
            <a:solidFill>
              <a:schemeClr val="tx1"/>
            </a:solidFill>
            <a:round/>
            <a:headEnd type="triangle" w="sm" len="sm"/>
            <a:tailEnd type="triangle" w="sm" len="sm"/>
          </a:ln>
        </p:spPr>
        <p:txBody>
          <a:bodyPr wrap="none" anchor="ctr"/>
          <a:lstStyle/>
          <a:p>
            <a:endParaRPr lang="zh-CN" altLang="en-US"/>
          </a:p>
        </p:txBody>
      </p:sp>
      <p:sp>
        <p:nvSpPr>
          <p:cNvPr id="85002" name="Rectangle 11"/>
          <p:cNvSpPr>
            <a:spLocks noChangeArrowheads="1"/>
          </p:cNvSpPr>
          <p:nvPr/>
        </p:nvSpPr>
        <p:spPr bwMode="auto">
          <a:xfrm>
            <a:off x="741363" y="2281238"/>
            <a:ext cx="1096962" cy="215900"/>
          </a:xfrm>
          <a:prstGeom prst="rect">
            <a:avLst/>
          </a:prstGeom>
          <a:noFill/>
          <a:ln w="9525">
            <a:noFill/>
            <a:miter lim="800000"/>
            <a:headEnd/>
            <a:tailEnd/>
          </a:ln>
        </p:spPr>
        <p:txBody>
          <a:bodyPr lIns="0" tIns="0" rIns="0" bIns="0">
            <a:spAutoFit/>
          </a:bodyPr>
          <a:lstStyle/>
          <a:p>
            <a:pPr algn="ctr"/>
            <a:r>
              <a:rPr kumimoji="0" lang="zh-CN" altLang="en-US" sz="1400" i="0">
                <a:latin typeface="华文仿宋" pitchFamily="2" charset="-122"/>
                <a:ea typeface="华文仿宋" pitchFamily="2" charset="-122"/>
                <a:cs typeface="Arial" charset="0"/>
              </a:rPr>
              <a:t>主要门诊</a:t>
            </a:r>
          </a:p>
        </p:txBody>
      </p:sp>
      <p:sp>
        <p:nvSpPr>
          <p:cNvPr id="85003" name="Rectangle 17"/>
          <p:cNvSpPr>
            <a:spLocks noChangeArrowheads="1"/>
          </p:cNvSpPr>
          <p:nvPr/>
        </p:nvSpPr>
        <p:spPr bwMode="auto">
          <a:xfrm>
            <a:off x="2128838" y="4333875"/>
            <a:ext cx="1143000" cy="457200"/>
          </a:xfrm>
          <a:prstGeom prst="rect">
            <a:avLst/>
          </a:prstGeom>
          <a:solidFill>
            <a:srgbClr val="FF990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手术室</a:t>
            </a:r>
            <a:r>
              <a:rPr lang="en-US" altLang="zh-CN" sz="1000" i="0">
                <a:latin typeface="华文仿宋" pitchFamily="2" charset="-122"/>
                <a:ea typeface="华文仿宋" pitchFamily="2" charset="-122"/>
                <a:cs typeface="Arial" charset="0"/>
              </a:rPr>
              <a:t>/</a:t>
            </a:r>
            <a:r>
              <a:rPr lang="zh-CN" altLang="en-US" sz="1000" i="0">
                <a:latin typeface="华文仿宋" pitchFamily="2" charset="-122"/>
                <a:ea typeface="华文仿宋" pitchFamily="2" charset="-122"/>
                <a:cs typeface="Arial" charset="0"/>
              </a:rPr>
              <a:t>麻醉</a:t>
            </a:r>
            <a:endParaRPr lang="en-US" altLang="zh-CN" sz="1000" i="0">
              <a:latin typeface="华文仿宋" pitchFamily="2" charset="-122"/>
              <a:ea typeface="华文仿宋" pitchFamily="2" charset="-122"/>
              <a:cs typeface="Arial" charset="0"/>
            </a:endParaRP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5</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04" name="Rectangle 13"/>
          <p:cNvSpPr>
            <a:spLocks noChangeArrowheads="1"/>
          </p:cNvSpPr>
          <p:nvPr/>
        </p:nvSpPr>
        <p:spPr bwMode="auto">
          <a:xfrm>
            <a:off x="2128838" y="2513013"/>
            <a:ext cx="1143000" cy="457200"/>
          </a:xfrm>
          <a:prstGeom prst="rect">
            <a:avLst/>
          </a:prstGeom>
          <a:solidFill>
            <a:srgbClr val="FF6600"/>
          </a:solidFill>
          <a:ln w="9525">
            <a:solidFill>
              <a:schemeClr val="tx1"/>
            </a:solidFill>
            <a:miter lim="800000"/>
            <a:headEnd/>
            <a:tailEnd/>
          </a:ln>
        </p:spPr>
        <p:txBody>
          <a:bodyPr wrap="none" lIns="91429" tIns="45715" rIns="91429" bIns="45715" anchor="ctr"/>
          <a:lstStyle/>
          <a:p>
            <a:pPr algn="ctr"/>
            <a:r>
              <a:rPr lang="en-US" altLang="zh-CN" sz="1000" i="0">
                <a:latin typeface="华文仿宋" pitchFamily="2" charset="-122"/>
                <a:ea typeface="华文仿宋" pitchFamily="2" charset="-122"/>
                <a:cs typeface="Arial" charset="0"/>
              </a:rPr>
              <a:t>R.I.S./PACS</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4</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05" name="Rectangle 14"/>
          <p:cNvSpPr>
            <a:spLocks noChangeArrowheads="1"/>
          </p:cNvSpPr>
          <p:nvPr/>
        </p:nvSpPr>
        <p:spPr bwMode="auto">
          <a:xfrm>
            <a:off x="2128838" y="2965450"/>
            <a:ext cx="1143000" cy="457200"/>
          </a:xfrm>
          <a:prstGeom prst="rect">
            <a:avLst/>
          </a:prstGeom>
          <a:solidFill>
            <a:srgbClr val="FFA161"/>
          </a:solidFill>
          <a:ln w="9525">
            <a:solidFill>
              <a:schemeClr val="tx1"/>
            </a:solidFill>
            <a:miter lim="800000"/>
            <a:headEnd/>
            <a:tailEnd/>
          </a:ln>
        </p:spPr>
        <p:txBody>
          <a:bodyPr wrap="none" lIns="91429" tIns="45715" rIns="91429" bIns="45715" anchor="ctr"/>
          <a:lstStyle/>
          <a:p>
            <a:pPr algn="ctr"/>
            <a:r>
              <a:rPr lang="en-US" altLang="zh-CN" sz="1000" i="0">
                <a:latin typeface="华文仿宋" pitchFamily="2" charset="-122"/>
                <a:ea typeface="华文仿宋" pitchFamily="2" charset="-122"/>
                <a:cs typeface="Arial" charset="0"/>
              </a:rPr>
              <a:t>L.I.S.</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3</a:t>
            </a:r>
            <a:r>
              <a:rPr lang="zh-CN" altLang="en-US" sz="1000" i="0">
                <a:latin typeface="华文仿宋" pitchFamily="2" charset="-122"/>
                <a:ea typeface="华文仿宋" pitchFamily="2" charset="-122"/>
                <a:cs typeface="Arial" charset="0"/>
              </a:rPr>
              <a:t>）</a:t>
            </a:r>
          </a:p>
        </p:txBody>
      </p:sp>
      <p:sp>
        <p:nvSpPr>
          <p:cNvPr id="85006" name="Rectangle 15"/>
          <p:cNvSpPr>
            <a:spLocks noChangeArrowheads="1"/>
          </p:cNvSpPr>
          <p:nvPr/>
        </p:nvSpPr>
        <p:spPr bwMode="auto">
          <a:xfrm>
            <a:off x="2128838" y="3419475"/>
            <a:ext cx="1143000" cy="457200"/>
          </a:xfrm>
          <a:prstGeom prst="rect">
            <a:avLst/>
          </a:prstGeom>
          <a:solidFill>
            <a:srgbClr val="FFA161"/>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血库</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3</a:t>
            </a:r>
            <a:r>
              <a:rPr lang="zh-CN" altLang="en-US" sz="1000" i="0">
                <a:latin typeface="华文仿宋" pitchFamily="2" charset="-122"/>
                <a:ea typeface="华文仿宋" pitchFamily="2" charset="-122"/>
                <a:cs typeface="Arial" charset="0"/>
              </a:rPr>
              <a:t>）</a:t>
            </a:r>
          </a:p>
        </p:txBody>
      </p:sp>
      <p:sp>
        <p:nvSpPr>
          <p:cNvPr id="85007" name="Rectangle 16"/>
          <p:cNvSpPr>
            <a:spLocks noChangeArrowheads="1"/>
          </p:cNvSpPr>
          <p:nvPr/>
        </p:nvSpPr>
        <p:spPr bwMode="auto">
          <a:xfrm>
            <a:off x="2128838" y="3881438"/>
            <a:ext cx="1143000" cy="457200"/>
          </a:xfrm>
          <a:prstGeom prst="rect">
            <a:avLst/>
          </a:prstGeom>
          <a:solidFill>
            <a:srgbClr val="FFA161"/>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条码</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3</a:t>
            </a:r>
            <a:r>
              <a:rPr lang="zh-CN" altLang="en-US" sz="1000" i="0">
                <a:latin typeface="华文仿宋" pitchFamily="2" charset="-122"/>
                <a:ea typeface="华文仿宋" pitchFamily="2" charset="-122"/>
                <a:cs typeface="Arial" charset="0"/>
              </a:rPr>
              <a:t>）</a:t>
            </a:r>
            <a:endParaRPr lang="en-US" altLang="zh-CN" sz="900" i="0">
              <a:latin typeface="华文仿宋" pitchFamily="2" charset="-122"/>
              <a:ea typeface="华文仿宋" pitchFamily="2" charset="-122"/>
              <a:cs typeface="Arial" charset="0"/>
            </a:endParaRPr>
          </a:p>
        </p:txBody>
      </p:sp>
      <p:sp>
        <p:nvSpPr>
          <p:cNvPr id="85008" name="Rectangle 18"/>
          <p:cNvSpPr>
            <a:spLocks noChangeArrowheads="1"/>
          </p:cNvSpPr>
          <p:nvPr/>
        </p:nvSpPr>
        <p:spPr bwMode="auto">
          <a:xfrm>
            <a:off x="2128838" y="4787900"/>
            <a:ext cx="1143000" cy="457200"/>
          </a:xfrm>
          <a:prstGeom prst="rect">
            <a:avLst/>
          </a:prstGeom>
          <a:solidFill>
            <a:srgbClr val="FFFF0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超声</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6</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09" name="Rectangle 19"/>
          <p:cNvSpPr>
            <a:spLocks noChangeArrowheads="1"/>
          </p:cNvSpPr>
          <p:nvPr/>
        </p:nvSpPr>
        <p:spPr bwMode="auto">
          <a:xfrm>
            <a:off x="2128838" y="5240338"/>
            <a:ext cx="1143000" cy="457200"/>
          </a:xfrm>
          <a:prstGeom prst="rect">
            <a:avLst/>
          </a:prstGeom>
          <a:solidFill>
            <a:srgbClr val="FF99CC"/>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口腔</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7</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10" name="Rectangle 20"/>
          <p:cNvSpPr>
            <a:spLocks noChangeArrowheads="1"/>
          </p:cNvSpPr>
          <p:nvPr/>
        </p:nvSpPr>
        <p:spPr bwMode="auto">
          <a:xfrm>
            <a:off x="682625" y="2511425"/>
            <a:ext cx="1143000" cy="457200"/>
          </a:xfrm>
          <a:prstGeom prst="rect">
            <a:avLst/>
          </a:prstGeom>
          <a:solidFill>
            <a:srgbClr val="00E07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财务软件</a:t>
            </a:r>
            <a:r>
              <a:rPr lang="en-US" altLang="zh-CN" sz="1000" i="0">
                <a:latin typeface="华文仿宋" pitchFamily="2" charset="-122"/>
                <a:ea typeface="华文仿宋" pitchFamily="2" charset="-122"/>
                <a:cs typeface="Arial" charset="0"/>
              </a:rPr>
              <a:t>l</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2</a:t>
            </a:r>
            <a:r>
              <a:rPr lang="zh-CN" altLang="en-US" sz="1000" i="0">
                <a:latin typeface="华文仿宋" pitchFamily="2" charset="-122"/>
                <a:ea typeface="华文仿宋" pitchFamily="2" charset="-122"/>
                <a:cs typeface="Arial" charset="0"/>
              </a:rPr>
              <a:t>）</a:t>
            </a:r>
          </a:p>
        </p:txBody>
      </p:sp>
      <p:sp>
        <p:nvSpPr>
          <p:cNvPr id="85011" name="Rectangle 21"/>
          <p:cNvSpPr>
            <a:spLocks noChangeArrowheads="1"/>
          </p:cNvSpPr>
          <p:nvPr/>
        </p:nvSpPr>
        <p:spPr bwMode="auto">
          <a:xfrm>
            <a:off x="682625" y="2965450"/>
            <a:ext cx="1143000" cy="457200"/>
          </a:xfrm>
          <a:prstGeom prst="rect">
            <a:avLst/>
          </a:prstGeom>
          <a:solidFill>
            <a:srgbClr val="00E070"/>
          </a:solidFill>
          <a:ln w="9525">
            <a:solidFill>
              <a:schemeClr val="tx1"/>
            </a:solidFill>
            <a:miter lim="800000"/>
            <a:headEnd/>
            <a:tailEnd/>
          </a:ln>
        </p:spPr>
        <p:txBody>
          <a:bodyPr wrap="none" lIns="91429" tIns="45715" rIns="91429" bIns="45715" anchor="ctr"/>
          <a:lstStyle/>
          <a:p>
            <a:pPr algn="ctr"/>
            <a:r>
              <a:rPr lang="zh-CN" altLang="en-US" sz="900" i="0">
                <a:latin typeface="华文仿宋" pitchFamily="2" charset="-122"/>
                <a:ea typeface="华文仿宋" pitchFamily="2" charset="-122"/>
                <a:cs typeface="Arial" charset="0"/>
              </a:rPr>
              <a:t>医生工作站</a:t>
            </a:r>
            <a:endParaRPr lang="zh-CN" altLang="en-US" sz="1000" i="0">
              <a:latin typeface="华文仿宋" pitchFamily="2" charset="-122"/>
              <a:ea typeface="华文仿宋" pitchFamily="2" charset="-122"/>
              <a:cs typeface="Arial" charset="0"/>
            </a:endParaRP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2</a:t>
            </a:r>
            <a:r>
              <a:rPr lang="zh-CN" altLang="en-US" sz="1000" i="0">
                <a:latin typeface="华文仿宋" pitchFamily="2" charset="-122"/>
                <a:ea typeface="华文仿宋" pitchFamily="2" charset="-122"/>
                <a:cs typeface="Arial" charset="0"/>
              </a:rPr>
              <a:t>）</a:t>
            </a:r>
          </a:p>
        </p:txBody>
      </p:sp>
      <p:sp>
        <p:nvSpPr>
          <p:cNvPr id="85012" name="Rectangle 22"/>
          <p:cNvSpPr>
            <a:spLocks noChangeArrowheads="1"/>
          </p:cNvSpPr>
          <p:nvPr/>
        </p:nvSpPr>
        <p:spPr bwMode="auto">
          <a:xfrm>
            <a:off x="682625" y="3417888"/>
            <a:ext cx="1143000" cy="457200"/>
          </a:xfrm>
          <a:prstGeom prst="rect">
            <a:avLst/>
          </a:prstGeom>
          <a:solidFill>
            <a:srgbClr val="00E07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药房</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2</a:t>
            </a:r>
            <a:r>
              <a:rPr lang="zh-CN" altLang="en-US" sz="1000" i="0">
                <a:latin typeface="华文仿宋" pitchFamily="2" charset="-122"/>
                <a:ea typeface="华文仿宋" pitchFamily="2" charset="-122"/>
                <a:cs typeface="Arial" charset="0"/>
              </a:rPr>
              <a:t>）</a:t>
            </a:r>
          </a:p>
        </p:txBody>
      </p:sp>
      <p:sp>
        <p:nvSpPr>
          <p:cNvPr id="85013" name="Rectangle 23"/>
          <p:cNvSpPr>
            <a:spLocks noChangeArrowheads="1"/>
          </p:cNvSpPr>
          <p:nvPr/>
        </p:nvSpPr>
        <p:spPr bwMode="auto">
          <a:xfrm>
            <a:off x="682625" y="3871913"/>
            <a:ext cx="1143000" cy="457200"/>
          </a:xfrm>
          <a:prstGeom prst="rect">
            <a:avLst/>
          </a:prstGeom>
          <a:solidFill>
            <a:srgbClr val="FFA161"/>
          </a:solidFill>
          <a:ln w="9525">
            <a:solidFill>
              <a:schemeClr val="tx1"/>
            </a:solidFill>
            <a:miter lim="800000"/>
            <a:headEnd/>
            <a:tailEnd/>
          </a:ln>
        </p:spPr>
        <p:txBody>
          <a:bodyPr wrap="none" lIns="91429" tIns="45715" rIns="91429" bIns="45715" anchor="ctr"/>
          <a:lstStyle/>
          <a:p>
            <a:pPr algn="ctr"/>
            <a:r>
              <a:rPr lang="en-US" altLang="zh-CN" sz="1000" i="0">
                <a:latin typeface="华文仿宋" pitchFamily="2" charset="-122"/>
                <a:ea typeface="华文仿宋" pitchFamily="2" charset="-122"/>
                <a:cs typeface="Arial" charset="0"/>
              </a:rPr>
              <a:t>L.I.S.</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3</a:t>
            </a:r>
            <a:r>
              <a:rPr lang="zh-CN" altLang="en-US" sz="1000" i="0">
                <a:latin typeface="华文仿宋" pitchFamily="2" charset="-122"/>
                <a:ea typeface="华文仿宋" pitchFamily="2" charset="-122"/>
                <a:cs typeface="Arial" charset="0"/>
              </a:rPr>
              <a:t>）</a:t>
            </a:r>
          </a:p>
        </p:txBody>
      </p:sp>
      <p:sp>
        <p:nvSpPr>
          <p:cNvPr id="85014" name="Line 24"/>
          <p:cNvSpPr>
            <a:spLocks noChangeAspect="1" noChangeShapeType="1"/>
          </p:cNvSpPr>
          <p:nvPr/>
        </p:nvSpPr>
        <p:spPr bwMode="auto">
          <a:xfrm>
            <a:off x="6453188" y="4179888"/>
            <a:ext cx="427037" cy="0"/>
          </a:xfrm>
          <a:prstGeom prst="line">
            <a:avLst/>
          </a:prstGeom>
          <a:noFill/>
          <a:ln w="50800">
            <a:solidFill>
              <a:schemeClr val="tx1"/>
            </a:solidFill>
            <a:round/>
            <a:headEnd type="triangle" w="sm" len="sm"/>
            <a:tailEnd type="triangle" w="sm" len="sm"/>
          </a:ln>
        </p:spPr>
        <p:txBody>
          <a:bodyPr wrap="none" anchor="ctr"/>
          <a:lstStyle/>
          <a:p>
            <a:endParaRPr lang="zh-CN" altLang="en-US"/>
          </a:p>
        </p:txBody>
      </p:sp>
      <p:sp>
        <p:nvSpPr>
          <p:cNvPr id="785434" name="AutoShape 26"/>
          <p:cNvSpPr>
            <a:spLocks/>
          </p:cNvSpPr>
          <p:nvPr/>
        </p:nvSpPr>
        <p:spPr bwMode="auto">
          <a:xfrm flipH="1">
            <a:off x="6897688" y="2965450"/>
            <a:ext cx="206375" cy="2441575"/>
          </a:xfrm>
          <a:prstGeom prst="rightBrace">
            <a:avLst>
              <a:gd name="adj1" fmla="val 95000"/>
              <a:gd name="adj2" fmla="val 50000"/>
            </a:avLst>
          </a:prstGeom>
          <a:noFill/>
          <a:ln w="9525">
            <a:solidFill>
              <a:schemeClr val="tx1"/>
            </a:solidFill>
            <a:round/>
            <a:headEnd/>
            <a:tailEnd/>
          </a:ln>
          <a:effectLst/>
        </p:spPr>
        <p:txBody>
          <a:bodyPr wrap="none" anchor="ctr"/>
          <a:lstStyle/>
          <a:p>
            <a:pPr algn="ctr" eaLnBrk="0" hangingPunct="0">
              <a:spcBef>
                <a:spcPct val="20000"/>
              </a:spcBef>
              <a:buClr>
                <a:schemeClr val="bg2"/>
              </a:buClr>
              <a:buSzPct val="75000"/>
              <a:buFont typeface="Wingdings" pitchFamily="2" charset="2"/>
              <a:buNone/>
              <a:defRPr/>
            </a:pPr>
            <a:endParaRPr lang="zh-CN" altLang="en-US" sz="1900" i="0">
              <a:effectLst>
                <a:outerShdw blurRad="38100" dist="38100" dir="2700000" algn="tl">
                  <a:srgbClr val="C0C0C0"/>
                </a:outerShdw>
              </a:effectLst>
              <a:latin typeface="华文仿宋" pitchFamily="2" charset="-122"/>
              <a:ea typeface="华文仿宋" pitchFamily="2" charset="-122"/>
            </a:endParaRPr>
          </a:p>
        </p:txBody>
      </p:sp>
      <p:sp>
        <p:nvSpPr>
          <p:cNvPr id="85016" name="Rectangle 27"/>
          <p:cNvSpPr>
            <a:spLocks noChangeAspect="1" noChangeArrowheads="1"/>
          </p:cNvSpPr>
          <p:nvPr/>
        </p:nvSpPr>
        <p:spPr bwMode="auto">
          <a:xfrm>
            <a:off x="3879850" y="1987550"/>
            <a:ext cx="2511425" cy="4475163"/>
          </a:xfrm>
          <a:prstGeom prst="rect">
            <a:avLst/>
          </a:prstGeom>
          <a:solidFill>
            <a:schemeClr val="accent2">
              <a:alpha val="96861"/>
            </a:schemeClr>
          </a:solidFill>
          <a:ln w="3175">
            <a:solidFill>
              <a:schemeClr val="tx1"/>
            </a:solidFill>
            <a:miter lim="800000"/>
            <a:headEnd type="none" w="sm" len="sm"/>
            <a:tailEnd type="none" w="sm" len="sm"/>
          </a:ln>
        </p:spPr>
        <p:txBody>
          <a:bodyPr wrap="none" lIns="91429" tIns="45715" rIns="91429" bIns="45715" anchor="ctr"/>
          <a:lstStyle/>
          <a:p>
            <a:pPr algn="ctr"/>
            <a:endParaRPr lang="zh-CN" altLang="en-US" sz="1600" i="0">
              <a:solidFill>
                <a:schemeClr val="accent2"/>
              </a:solidFill>
              <a:latin typeface="华文仿宋" pitchFamily="2" charset="-122"/>
              <a:ea typeface="华文仿宋" pitchFamily="2" charset="-122"/>
              <a:cs typeface="Arial" charset="0"/>
            </a:endParaRPr>
          </a:p>
        </p:txBody>
      </p:sp>
      <p:sp>
        <p:nvSpPr>
          <p:cNvPr id="85017" name="Text Box 28"/>
          <p:cNvSpPr txBox="1">
            <a:spLocks noChangeAspect="1" noChangeArrowheads="1"/>
          </p:cNvSpPr>
          <p:nvPr/>
        </p:nvSpPr>
        <p:spPr bwMode="auto">
          <a:xfrm>
            <a:off x="3886200" y="1960563"/>
            <a:ext cx="2535238" cy="533400"/>
          </a:xfrm>
          <a:prstGeom prst="rect">
            <a:avLst/>
          </a:prstGeom>
          <a:noFill/>
          <a:ln w="12700">
            <a:noFill/>
            <a:miter lim="800000"/>
            <a:headEnd type="none" w="sm" len="sm"/>
            <a:tailEnd type="none" w="sm" len="sm"/>
          </a:ln>
        </p:spPr>
        <p:txBody>
          <a:bodyPr lIns="101870" tIns="50935" rIns="101870" bIns="50935">
            <a:spAutoFit/>
          </a:bodyPr>
          <a:lstStyle/>
          <a:p>
            <a:pPr algn="ctr" defTabSz="1019175" eaLnBrk="0" hangingPunct="0"/>
            <a:r>
              <a:rPr kumimoji="0" lang="zh-CN" altLang="en-US" sz="1400" i="0">
                <a:latin typeface="华文仿宋" pitchFamily="2" charset="-122"/>
                <a:ea typeface="华文仿宋" pitchFamily="2" charset="-122"/>
              </a:rPr>
              <a:t>核心厂商</a:t>
            </a:r>
          </a:p>
          <a:p>
            <a:pPr algn="ctr" defTabSz="1019175" eaLnBrk="0" hangingPunct="0"/>
            <a:r>
              <a:rPr kumimoji="0" lang="zh-CN" altLang="en-US" sz="1400" i="0">
                <a:latin typeface="华文仿宋" pitchFamily="2" charset="-122"/>
                <a:ea typeface="华文仿宋" pitchFamily="2" charset="-122"/>
              </a:rPr>
              <a:t>（厂商</a:t>
            </a:r>
            <a:r>
              <a:rPr kumimoji="0" lang="en-US" altLang="zh-CN" sz="1400" i="0">
                <a:latin typeface="华文仿宋" pitchFamily="2" charset="-122"/>
                <a:ea typeface="华文仿宋" pitchFamily="2" charset="-122"/>
              </a:rPr>
              <a:t>1</a:t>
            </a:r>
            <a:r>
              <a:rPr kumimoji="0" lang="zh-CN" altLang="en-US" sz="1400" i="0">
                <a:latin typeface="华文仿宋" pitchFamily="2" charset="-122"/>
                <a:ea typeface="华文仿宋" pitchFamily="2" charset="-122"/>
              </a:rPr>
              <a:t>）</a:t>
            </a:r>
            <a:endParaRPr kumimoji="0" lang="en-US" altLang="zh-CN" sz="1400" i="0">
              <a:latin typeface="华文仿宋" pitchFamily="2" charset="-122"/>
              <a:ea typeface="华文仿宋" pitchFamily="2" charset="-122"/>
            </a:endParaRPr>
          </a:p>
        </p:txBody>
      </p:sp>
      <p:sp>
        <p:nvSpPr>
          <p:cNvPr id="85018" name="Line 29"/>
          <p:cNvSpPr>
            <a:spLocks noChangeAspect="1" noChangeShapeType="1"/>
          </p:cNvSpPr>
          <p:nvPr/>
        </p:nvSpPr>
        <p:spPr bwMode="auto">
          <a:xfrm rot="-5400000">
            <a:off x="2780506" y="5098257"/>
            <a:ext cx="1792287" cy="0"/>
          </a:xfrm>
          <a:prstGeom prst="line">
            <a:avLst/>
          </a:prstGeom>
          <a:noFill/>
          <a:ln w="50800">
            <a:solidFill>
              <a:schemeClr val="tx1"/>
            </a:solidFill>
            <a:round/>
            <a:headEnd type="triangle" w="sm" len="sm"/>
            <a:tailEnd type="triangle" w="sm" len="sm"/>
          </a:ln>
        </p:spPr>
        <p:txBody>
          <a:bodyPr wrap="none" anchor="ctr"/>
          <a:lstStyle/>
          <a:p>
            <a:endParaRPr lang="zh-CN" altLang="en-US"/>
          </a:p>
        </p:txBody>
      </p:sp>
      <p:sp>
        <p:nvSpPr>
          <p:cNvPr id="85019" name="Rectangle 41"/>
          <p:cNvSpPr>
            <a:spLocks noChangeAspect="1" noChangeArrowheads="1"/>
          </p:cNvSpPr>
          <p:nvPr/>
        </p:nvSpPr>
        <p:spPr bwMode="auto">
          <a:xfrm>
            <a:off x="2649538" y="6015038"/>
            <a:ext cx="1108075" cy="457200"/>
          </a:xfrm>
          <a:prstGeom prst="rect">
            <a:avLst/>
          </a:prstGeom>
          <a:solidFill>
            <a:srgbClr val="FF0066"/>
          </a:solidFill>
          <a:ln w="12700">
            <a:solidFill>
              <a:schemeClr val="tx1"/>
            </a:solidFill>
            <a:miter lim="800000"/>
            <a:headEnd type="none" w="sm" len="sm"/>
            <a:tailEnd type="none" w="sm" len="sm"/>
          </a:ln>
        </p:spPr>
        <p:txBody>
          <a:bodyPr wrap="none" lIns="101870" tIns="50935" rIns="101870" bIns="50935" anchor="ctr"/>
          <a:lstStyle/>
          <a:p>
            <a:pPr algn="ctr"/>
            <a:r>
              <a:rPr lang="zh-CN" altLang="en-US" sz="1000" i="0">
                <a:latin typeface="华文仿宋" pitchFamily="2" charset="-122"/>
                <a:ea typeface="华文仿宋" pitchFamily="2" charset="-122"/>
                <a:cs typeface="Arial" charset="0"/>
              </a:rPr>
              <a:t>住院病人</a:t>
            </a:r>
            <a:r>
              <a:rPr lang="en-US" altLang="zh-CN" sz="1000" i="0">
                <a:latin typeface="华文仿宋" pitchFamily="2" charset="-122"/>
                <a:ea typeface="华文仿宋" pitchFamily="2" charset="-122"/>
                <a:cs typeface="Arial" charset="0"/>
              </a:rPr>
              <a:t>EMR</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8</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grpSp>
        <p:nvGrpSpPr>
          <p:cNvPr id="85020" name="Group 28"/>
          <p:cNvGrpSpPr>
            <a:grpSpLocks/>
          </p:cNvGrpSpPr>
          <p:nvPr/>
        </p:nvGrpSpPr>
        <p:grpSpPr bwMode="auto">
          <a:xfrm>
            <a:off x="7121525" y="2508250"/>
            <a:ext cx="1143000" cy="911225"/>
            <a:chOff x="4466" y="1690"/>
            <a:chExt cx="720" cy="574"/>
          </a:xfrm>
        </p:grpSpPr>
        <p:sp>
          <p:nvSpPr>
            <p:cNvPr id="85048" name="Rectangle 44"/>
            <p:cNvSpPr>
              <a:spLocks noChangeArrowheads="1"/>
            </p:cNvSpPr>
            <p:nvPr/>
          </p:nvSpPr>
          <p:spPr bwMode="auto">
            <a:xfrm>
              <a:off x="4466" y="1690"/>
              <a:ext cx="720" cy="288"/>
            </a:xfrm>
            <a:prstGeom prst="rect">
              <a:avLst/>
            </a:prstGeom>
            <a:solidFill>
              <a:srgbClr val="00E07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收费处</a:t>
              </a:r>
              <a:endParaRPr lang="en-US" altLang="zh-CN" sz="1000" i="0">
                <a:latin typeface="华文仿宋" pitchFamily="2" charset="-122"/>
                <a:ea typeface="华文仿宋" pitchFamily="2" charset="-122"/>
                <a:cs typeface="Arial" charset="0"/>
              </a:endParaRP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2</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49" name="Rectangle 45"/>
            <p:cNvSpPr>
              <a:spLocks noChangeArrowheads="1"/>
            </p:cNvSpPr>
            <p:nvPr/>
          </p:nvSpPr>
          <p:spPr bwMode="auto">
            <a:xfrm>
              <a:off x="4466" y="1976"/>
              <a:ext cx="720" cy="288"/>
            </a:xfrm>
            <a:prstGeom prst="rect">
              <a:avLst/>
            </a:prstGeom>
            <a:solidFill>
              <a:srgbClr val="00E07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总账会计</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2</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grpSp>
      <p:sp>
        <p:nvSpPr>
          <p:cNvPr id="85021" name="Rectangle 25"/>
          <p:cNvSpPr>
            <a:spLocks noChangeArrowheads="1"/>
          </p:cNvSpPr>
          <p:nvPr/>
        </p:nvSpPr>
        <p:spPr bwMode="auto">
          <a:xfrm>
            <a:off x="7121525" y="4975225"/>
            <a:ext cx="1143000" cy="457200"/>
          </a:xfrm>
          <a:prstGeom prst="rect">
            <a:avLst/>
          </a:prstGeom>
          <a:solidFill>
            <a:srgbClr val="BA75FF"/>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病案</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11</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22" name="Rectangle 46"/>
          <p:cNvSpPr>
            <a:spLocks noChangeArrowheads="1"/>
          </p:cNvSpPr>
          <p:nvPr/>
        </p:nvSpPr>
        <p:spPr bwMode="auto">
          <a:xfrm>
            <a:off x="7121525" y="4062413"/>
            <a:ext cx="1143000" cy="457200"/>
          </a:xfrm>
          <a:prstGeom prst="rect">
            <a:avLst/>
          </a:prstGeom>
          <a:solidFill>
            <a:srgbClr val="3366FF"/>
          </a:solidFill>
          <a:ln w="9525">
            <a:solidFill>
              <a:schemeClr val="tx1"/>
            </a:solidFill>
            <a:miter lim="800000"/>
            <a:headEnd/>
            <a:tailEnd/>
          </a:ln>
        </p:spPr>
        <p:txBody>
          <a:bodyPr wrap="none" lIns="91429" tIns="45715" rIns="91429" bIns="45715" anchor="ctr"/>
          <a:lstStyle/>
          <a:p>
            <a:pPr algn="ctr"/>
            <a:r>
              <a:rPr kumimoji="0" lang="zh-CN" altLang="en-US" sz="1000" i="0">
                <a:latin typeface="华文仿宋" pitchFamily="2" charset="-122"/>
                <a:ea typeface="华文仿宋" pitchFamily="2" charset="-122"/>
                <a:cs typeface="Arial" charset="0"/>
              </a:rPr>
              <a:t>医疗保险</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9</a:t>
            </a:r>
            <a:r>
              <a:rPr lang="zh-CN" altLang="en-US" sz="1000" i="0">
                <a:latin typeface="华文仿宋" pitchFamily="2" charset="-122"/>
                <a:ea typeface="华文仿宋" pitchFamily="2" charset="-122"/>
                <a:cs typeface="Arial" charset="0"/>
              </a:rPr>
              <a:t>）</a:t>
            </a:r>
            <a:r>
              <a:rPr lang="en-US" altLang="zh-CN" sz="1000" i="0">
                <a:latin typeface="华文仿宋" pitchFamily="2" charset="-122"/>
                <a:ea typeface="华文仿宋" pitchFamily="2" charset="-122"/>
                <a:cs typeface="Arial" charset="0"/>
              </a:rPr>
              <a:t>)</a:t>
            </a:r>
          </a:p>
        </p:txBody>
      </p:sp>
      <p:sp>
        <p:nvSpPr>
          <p:cNvPr id="85023" name="Rectangle 47"/>
          <p:cNvSpPr>
            <a:spLocks noChangeArrowheads="1"/>
          </p:cNvSpPr>
          <p:nvPr/>
        </p:nvSpPr>
        <p:spPr bwMode="auto">
          <a:xfrm>
            <a:off x="7121525" y="4514850"/>
            <a:ext cx="1143000" cy="457200"/>
          </a:xfrm>
          <a:prstGeom prst="rect">
            <a:avLst/>
          </a:prstGeom>
          <a:solidFill>
            <a:srgbClr val="00CCFF"/>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医疗保险</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10</a:t>
            </a:r>
            <a:r>
              <a:rPr lang="zh-CN" altLang="en-US" sz="1000" i="0">
                <a:latin typeface="华文仿宋" pitchFamily="2" charset="-122"/>
                <a:ea typeface="华文仿宋" pitchFamily="2" charset="-122"/>
                <a:cs typeface="Arial" charset="0"/>
              </a:rPr>
              <a:t>）</a:t>
            </a:r>
          </a:p>
        </p:txBody>
      </p:sp>
      <p:sp>
        <p:nvSpPr>
          <p:cNvPr id="85024" name="Rectangle 48"/>
          <p:cNvSpPr>
            <a:spLocks noChangeArrowheads="1"/>
          </p:cNvSpPr>
          <p:nvPr/>
        </p:nvSpPr>
        <p:spPr bwMode="auto">
          <a:xfrm>
            <a:off x="7121525" y="5429250"/>
            <a:ext cx="1143000" cy="457200"/>
          </a:xfrm>
          <a:prstGeom prst="rect">
            <a:avLst/>
          </a:prstGeom>
          <a:solidFill>
            <a:srgbClr val="C0C0C0"/>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人力资源</a:t>
            </a:r>
          </a:p>
          <a:p>
            <a:pPr algn="ctr"/>
            <a:r>
              <a:rPr lang="zh-CN" altLang="en-US" sz="1000" i="0">
                <a:latin typeface="华文仿宋" pitchFamily="2" charset="-122"/>
                <a:ea typeface="华文仿宋" pitchFamily="2" charset="-122"/>
                <a:cs typeface="Arial" charset="0"/>
              </a:rPr>
              <a:t>（厂商</a:t>
            </a:r>
            <a:r>
              <a:rPr lang="en-US" altLang="zh-CN" sz="1000" i="0">
                <a:latin typeface="华文仿宋" pitchFamily="2" charset="-122"/>
                <a:ea typeface="华文仿宋" pitchFamily="2" charset="-122"/>
                <a:cs typeface="Arial" charset="0"/>
              </a:rPr>
              <a:t>12</a:t>
            </a:r>
            <a:r>
              <a:rPr lang="zh-CN" altLang="en-US" sz="1000" i="0">
                <a:latin typeface="华文仿宋" pitchFamily="2" charset="-122"/>
                <a:ea typeface="华文仿宋" pitchFamily="2" charset="-122"/>
                <a:cs typeface="Arial" charset="0"/>
              </a:rPr>
              <a:t>）</a:t>
            </a:r>
            <a:endParaRPr lang="en-US" altLang="zh-CN" sz="1000" i="0">
              <a:latin typeface="华文仿宋" pitchFamily="2" charset="-122"/>
              <a:ea typeface="华文仿宋" pitchFamily="2" charset="-122"/>
              <a:cs typeface="Arial" charset="0"/>
            </a:endParaRPr>
          </a:p>
        </p:txBody>
      </p:sp>
      <p:sp>
        <p:nvSpPr>
          <p:cNvPr id="85025" name="Rectangle 50"/>
          <p:cNvSpPr>
            <a:spLocks noChangeArrowheads="1"/>
          </p:cNvSpPr>
          <p:nvPr/>
        </p:nvSpPr>
        <p:spPr bwMode="auto">
          <a:xfrm>
            <a:off x="8428038" y="2505075"/>
            <a:ext cx="1143000" cy="457200"/>
          </a:xfrm>
          <a:prstGeom prst="rect">
            <a:avLst/>
          </a:prstGeom>
          <a:solidFill>
            <a:srgbClr val="00228E"/>
          </a:solidFill>
          <a:ln w="9525">
            <a:solidFill>
              <a:schemeClr val="tx1"/>
            </a:solidFill>
            <a:miter lim="800000"/>
            <a:headEnd/>
            <a:tailEnd/>
          </a:ln>
        </p:spPr>
        <p:txBody>
          <a:bodyPr wrap="none" lIns="91429" tIns="45715" rIns="91429" bIns="45715" anchor="ctr"/>
          <a:lstStyle/>
          <a:p>
            <a:pPr algn="ctr"/>
            <a:r>
              <a:rPr lang="zh-CN" altLang="en-US" sz="1000" i="0">
                <a:solidFill>
                  <a:srgbClr val="FFFFFF"/>
                </a:solidFill>
                <a:latin typeface="华文仿宋" pitchFamily="2" charset="-122"/>
                <a:ea typeface="华文仿宋" pitchFamily="2" charset="-122"/>
                <a:cs typeface="Arial" charset="0"/>
              </a:rPr>
              <a:t>绩效评价系统</a:t>
            </a:r>
          </a:p>
          <a:p>
            <a:pPr algn="ctr"/>
            <a:r>
              <a:rPr lang="zh-CN" altLang="en-US" sz="1000" i="0">
                <a:solidFill>
                  <a:srgbClr val="FFFFFF"/>
                </a:solidFill>
                <a:latin typeface="华文仿宋" pitchFamily="2" charset="-122"/>
                <a:ea typeface="华文仿宋" pitchFamily="2" charset="-122"/>
                <a:cs typeface="Arial" charset="0"/>
              </a:rPr>
              <a:t>（厂商</a:t>
            </a:r>
            <a:r>
              <a:rPr lang="en-US" altLang="zh-CN" sz="1000" i="0">
                <a:solidFill>
                  <a:srgbClr val="FFFFFF"/>
                </a:solidFill>
                <a:latin typeface="华文仿宋" pitchFamily="2" charset="-122"/>
                <a:ea typeface="华文仿宋" pitchFamily="2" charset="-122"/>
                <a:cs typeface="Arial" charset="0"/>
              </a:rPr>
              <a:t>13</a:t>
            </a:r>
            <a:r>
              <a:rPr lang="zh-CN" altLang="en-US" sz="1000" i="0">
                <a:solidFill>
                  <a:srgbClr val="FFFFFF"/>
                </a:solidFill>
                <a:latin typeface="华文仿宋" pitchFamily="2" charset="-122"/>
                <a:ea typeface="华文仿宋" pitchFamily="2" charset="-122"/>
                <a:cs typeface="Arial" charset="0"/>
              </a:rPr>
              <a:t>）</a:t>
            </a:r>
          </a:p>
        </p:txBody>
      </p:sp>
      <p:sp>
        <p:nvSpPr>
          <p:cNvPr id="85026" name="Rectangle 51"/>
          <p:cNvSpPr>
            <a:spLocks noChangeArrowheads="1"/>
          </p:cNvSpPr>
          <p:nvPr/>
        </p:nvSpPr>
        <p:spPr bwMode="auto">
          <a:xfrm>
            <a:off x="8428038" y="2957513"/>
            <a:ext cx="1143000" cy="457200"/>
          </a:xfrm>
          <a:prstGeom prst="rect">
            <a:avLst/>
          </a:prstGeom>
          <a:solidFill>
            <a:srgbClr val="00228E"/>
          </a:solidFill>
          <a:ln w="9525">
            <a:solidFill>
              <a:schemeClr val="tx1"/>
            </a:solidFill>
            <a:miter lim="800000"/>
            <a:headEnd/>
            <a:tailEnd/>
          </a:ln>
        </p:spPr>
        <p:txBody>
          <a:bodyPr wrap="none" lIns="91429" tIns="45715" rIns="91429" bIns="45715" anchor="ctr"/>
          <a:lstStyle/>
          <a:p>
            <a:pPr algn="ctr"/>
            <a:r>
              <a:rPr lang="zh-CN" altLang="en-US" sz="1000" i="0" dirty="0" smtClean="0">
                <a:solidFill>
                  <a:srgbClr val="FFFFFF"/>
                </a:solidFill>
                <a:latin typeface="华文仿宋" pitchFamily="2" charset="-122"/>
                <a:ea typeface="华文仿宋" pitchFamily="2" charset="-122"/>
                <a:cs typeface="Arial" charset="0"/>
              </a:rPr>
              <a:t>政策</a:t>
            </a:r>
            <a:r>
              <a:rPr lang="zh-CN" altLang="en-US" sz="1000" i="0" dirty="0" smtClean="0">
                <a:solidFill>
                  <a:srgbClr val="FFFFFF"/>
                </a:solidFill>
                <a:latin typeface="华文仿宋" pitchFamily="2" charset="-122"/>
                <a:ea typeface="华文仿宋" pitchFamily="2" charset="-122"/>
                <a:cs typeface="Arial" charset="0"/>
              </a:rPr>
              <a:t>交流</a:t>
            </a:r>
            <a:r>
              <a:rPr lang="zh-CN" altLang="en-US" sz="1000" i="0" dirty="0" smtClean="0">
                <a:solidFill>
                  <a:srgbClr val="FFFFFF"/>
                </a:solidFill>
                <a:latin typeface="华文仿宋" pitchFamily="2" charset="-122"/>
                <a:ea typeface="华文仿宋" pitchFamily="2" charset="-122"/>
                <a:cs typeface="Arial" charset="0"/>
              </a:rPr>
              <a:t>平台 </a:t>
            </a:r>
            <a:endParaRPr lang="zh-CN" altLang="en-US" sz="1000" i="0" dirty="0">
              <a:solidFill>
                <a:srgbClr val="FFFFFF"/>
              </a:solidFill>
              <a:latin typeface="华文仿宋" pitchFamily="2" charset="-122"/>
              <a:ea typeface="华文仿宋" pitchFamily="2" charset="-122"/>
              <a:cs typeface="Arial" charset="0"/>
            </a:endParaRPr>
          </a:p>
          <a:p>
            <a:pPr algn="ctr"/>
            <a:r>
              <a:rPr lang="zh-CN" altLang="en-US" sz="1000" i="0" dirty="0">
                <a:solidFill>
                  <a:srgbClr val="FFFFFF"/>
                </a:solidFill>
                <a:latin typeface="华文仿宋" pitchFamily="2" charset="-122"/>
                <a:ea typeface="华文仿宋" pitchFamily="2" charset="-122"/>
                <a:cs typeface="Arial" charset="0"/>
              </a:rPr>
              <a:t>（厂商</a:t>
            </a:r>
            <a:r>
              <a:rPr lang="en-US" altLang="zh-CN" sz="1000" i="0" dirty="0">
                <a:solidFill>
                  <a:srgbClr val="FFFFFF"/>
                </a:solidFill>
                <a:latin typeface="华文仿宋" pitchFamily="2" charset="-122"/>
                <a:ea typeface="华文仿宋" pitchFamily="2" charset="-122"/>
                <a:cs typeface="Arial" charset="0"/>
              </a:rPr>
              <a:t>13</a:t>
            </a:r>
            <a:r>
              <a:rPr lang="zh-CN" altLang="en-US" sz="1000" i="0" dirty="0">
                <a:solidFill>
                  <a:srgbClr val="FFFFFF"/>
                </a:solidFill>
                <a:latin typeface="华文仿宋" pitchFamily="2" charset="-122"/>
                <a:ea typeface="华文仿宋" pitchFamily="2" charset="-122"/>
                <a:cs typeface="Arial" charset="0"/>
              </a:rPr>
              <a:t>）</a:t>
            </a:r>
            <a:endParaRPr lang="en-US" altLang="zh-CN" sz="1000" i="0" dirty="0">
              <a:solidFill>
                <a:srgbClr val="FFFFFF"/>
              </a:solidFill>
              <a:latin typeface="华文仿宋" pitchFamily="2" charset="-122"/>
              <a:ea typeface="华文仿宋" pitchFamily="2" charset="-122"/>
              <a:cs typeface="Arial" charset="0"/>
            </a:endParaRPr>
          </a:p>
        </p:txBody>
      </p:sp>
      <p:sp>
        <p:nvSpPr>
          <p:cNvPr id="85027" name="Rectangle 52"/>
          <p:cNvSpPr>
            <a:spLocks noChangeArrowheads="1"/>
          </p:cNvSpPr>
          <p:nvPr/>
        </p:nvSpPr>
        <p:spPr bwMode="auto">
          <a:xfrm>
            <a:off x="8428038" y="3400425"/>
            <a:ext cx="1143000" cy="457200"/>
          </a:xfrm>
          <a:prstGeom prst="rect">
            <a:avLst/>
          </a:prstGeom>
          <a:solidFill>
            <a:srgbClr val="00228E"/>
          </a:solidFill>
          <a:ln w="9525">
            <a:solidFill>
              <a:schemeClr val="tx1"/>
            </a:solidFill>
            <a:miter lim="800000"/>
            <a:headEnd/>
            <a:tailEnd/>
          </a:ln>
        </p:spPr>
        <p:txBody>
          <a:bodyPr wrap="none" lIns="91429" tIns="45715" rIns="91429" bIns="45715" anchor="ctr"/>
          <a:lstStyle/>
          <a:p>
            <a:pPr algn="ctr"/>
            <a:r>
              <a:rPr lang="zh-CN" altLang="en-US" sz="1000" i="0">
                <a:solidFill>
                  <a:srgbClr val="FFFFFF"/>
                </a:solidFill>
                <a:latin typeface="华文仿宋" pitchFamily="2" charset="-122"/>
                <a:ea typeface="华文仿宋" pitchFamily="2" charset="-122"/>
                <a:cs typeface="Arial" charset="0"/>
              </a:rPr>
              <a:t>门户系统</a:t>
            </a:r>
          </a:p>
          <a:p>
            <a:pPr algn="ctr"/>
            <a:r>
              <a:rPr lang="zh-CN" altLang="en-US" sz="1000" i="0">
                <a:solidFill>
                  <a:srgbClr val="FFFFFF"/>
                </a:solidFill>
                <a:latin typeface="华文仿宋" pitchFamily="2" charset="-122"/>
                <a:ea typeface="华文仿宋" pitchFamily="2" charset="-122"/>
                <a:cs typeface="Arial" charset="0"/>
              </a:rPr>
              <a:t>（厂商</a:t>
            </a:r>
            <a:r>
              <a:rPr lang="en-US" altLang="zh-CN" sz="1000" i="0">
                <a:solidFill>
                  <a:srgbClr val="FFFFFF"/>
                </a:solidFill>
                <a:latin typeface="华文仿宋" pitchFamily="2" charset="-122"/>
                <a:ea typeface="华文仿宋" pitchFamily="2" charset="-122"/>
                <a:cs typeface="Arial" charset="0"/>
              </a:rPr>
              <a:t>13</a:t>
            </a:r>
            <a:r>
              <a:rPr lang="zh-CN" altLang="en-US" sz="1000" i="0">
                <a:solidFill>
                  <a:srgbClr val="FFFFFF"/>
                </a:solidFill>
                <a:latin typeface="华文仿宋" pitchFamily="2" charset="-122"/>
                <a:ea typeface="华文仿宋" pitchFamily="2" charset="-122"/>
                <a:cs typeface="Arial" charset="0"/>
              </a:rPr>
              <a:t>）</a:t>
            </a:r>
          </a:p>
        </p:txBody>
      </p:sp>
      <p:sp>
        <p:nvSpPr>
          <p:cNvPr id="85028" name="Rectangle 53"/>
          <p:cNvSpPr>
            <a:spLocks noChangeArrowheads="1"/>
          </p:cNvSpPr>
          <p:nvPr/>
        </p:nvSpPr>
        <p:spPr bwMode="auto">
          <a:xfrm>
            <a:off x="8428038" y="3854450"/>
            <a:ext cx="1143000" cy="457200"/>
          </a:xfrm>
          <a:prstGeom prst="rect">
            <a:avLst/>
          </a:prstGeom>
          <a:solidFill>
            <a:srgbClr val="00228E"/>
          </a:solidFill>
          <a:ln w="9525">
            <a:solidFill>
              <a:schemeClr val="tx1"/>
            </a:solidFill>
            <a:miter lim="800000"/>
            <a:headEnd/>
            <a:tailEnd/>
          </a:ln>
        </p:spPr>
        <p:txBody>
          <a:bodyPr wrap="none" lIns="91429" tIns="45715" rIns="91429" bIns="45715" anchor="ctr"/>
          <a:lstStyle/>
          <a:p>
            <a:pPr algn="ctr"/>
            <a:r>
              <a:rPr lang="zh-CN" altLang="en-US" sz="1000" i="0">
                <a:solidFill>
                  <a:srgbClr val="FFFFFF"/>
                </a:solidFill>
                <a:latin typeface="华文仿宋" pitchFamily="2" charset="-122"/>
                <a:ea typeface="华文仿宋" pitchFamily="2" charset="-122"/>
                <a:cs typeface="Arial" charset="0"/>
              </a:rPr>
              <a:t>医院网站</a:t>
            </a:r>
            <a:r>
              <a:rPr lang="zh-CN" altLang="en-US" sz="900" i="0">
                <a:solidFill>
                  <a:srgbClr val="FFFFFF"/>
                </a:solidFill>
                <a:latin typeface="华文仿宋" pitchFamily="2" charset="-122"/>
                <a:ea typeface="华文仿宋" pitchFamily="2" charset="-122"/>
                <a:cs typeface="Arial" charset="0"/>
              </a:rPr>
              <a:t> </a:t>
            </a:r>
          </a:p>
          <a:p>
            <a:pPr algn="ctr"/>
            <a:r>
              <a:rPr lang="zh-CN" altLang="en-US" sz="900" i="0">
                <a:solidFill>
                  <a:srgbClr val="FFFFFF"/>
                </a:solidFill>
                <a:latin typeface="华文仿宋" pitchFamily="2" charset="-122"/>
                <a:ea typeface="华文仿宋" pitchFamily="2" charset="-122"/>
                <a:cs typeface="Arial" charset="0"/>
              </a:rPr>
              <a:t>（厂商</a:t>
            </a:r>
            <a:r>
              <a:rPr lang="en-US" altLang="zh-CN" sz="900" i="0">
                <a:solidFill>
                  <a:srgbClr val="FFFFFF"/>
                </a:solidFill>
                <a:latin typeface="华文仿宋" pitchFamily="2" charset="-122"/>
                <a:ea typeface="华文仿宋" pitchFamily="2" charset="-122"/>
                <a:cs typeface="Arial" charset="0"/>
              </a:rPr>
              <a:t>13</a:t>
            </a:r>
            <a:r>
              <a:rPr lang="zh-CN" altLang="en-US" sz="900" i="0">
                <a:solidFill>
                  <a:srgbClr val="FFFFFF"/>
                </a:solidFill>
                <a:latin typeface="华文仿宋" pitchFamily="2" charset="-122"/>
                <a:ea typeface="华文仿宋" pitchFamily="2" charset="-122"/>
                <a:cs typeface="Arial" charset="0"/>
              </a:rPr>
              <a:t>）</a:t>
            </a:r>
          </a:p>
        </p:txBody>
      </p:sp>
      <p:sp>
        <p:nvSpPr>
          <p:cNvPr id="85029" name="Text Box 54"/>
          <p:cNvSpPr txBox="1">
            <a:spLocks noChangeAspect="1" noChangeArrowheads="1"/>
          </p:cNvSpPr>
          <p:nvPr/>
        </p:nvSpPr>
        <p:spPr bwMode="auto">
          <a:xfrm>
            <a:off x="8462963" y="1844675"/>
            <a:ext cx="1114425" cy="430213"/>
          </a:xfrm>
          <a:prstGeom prst="rect">
            <a:avLst/>
          </a:prstGeom>
          <a:noFill/>
          <a:ln w="12700">
            <a:noFill/>
            <a:miter lim="800000"/>
            <a:headEnd type="none" w="sm" len="sm"/>
            <a:tailEnd type="none" w="sm" len="sm"/>
          </a:ln>
        </p:spPr>
        <p:txBody>
          <a:bodyPr lIns="0" tIns="0" rIns="0" bIns="0">
            <a:spAutoFit/>
          </a:bodyPr>
          <a:lstStyle/>
          <a:p>
            <a:pPr algn="ctr" defTabSz="1019175" eaLnBrk="0" hangingPunct="0"/>
            <a:r>
              <a:rPr kumimoji="0" lang="zh-CN" altLang="en-US" sz="1400" i="0">
                <a:latin typeface="华文仿宋" pitchFamily="2" charset="-122"/>
                <a:ea typeface="华文仿宋" pitchFamily="2" charset="-122"/>
              </a:rPr>
              <a:t>办公</a:t>
            </a:r>
          </a:p>
          <a:p>
            <a:pPr algn="ctr" defTabSz="1019175" eaLnBrk="0" hangingPunct="0"/>
            <a:r>
              <a:rPr kumimoji="0" lang="zh-CN" altLang="en-US" sz="1400" i="0">
                <a:latin typeface="华文仿宋" pitchFamily="2" charset="-122"/>
                <a:ea typeface="华文仿宋" pitchFamily="2" charset="-122"/>
              </a:rPr>
              <a:t>自动化系统</a:t>
            </a:r>
          </a:p>
        </p:txBody>
      </p:sp>
      <p:sp>
        <p:nvSpPr>
          <p:cNvPr id="85030" name="Text Box 55"/>
          <p:cNvSpPr txBox="1">
            <a:spLocks noChangeAspect="1" noChangeArrowheads="1"/>
          </p:cNvSpPr>
          <p:nvPr/>
        </p:nvSpPr>
        <p:spPr bwMode="auto">
          <a:xfrm>
            <a:off x="7132638" y="3606800"/>
            <a:ext cx="1174750" cy="430213"/>
          </a:xfrm>
          <a:prstGeom prst="rect">
            <a:avLst/>
          </a:prstGeom>
          <a:noFill/>
          <a:ln w="12700">
            <a:noFill/>
            <a:miter lim="800000"/>
            <a:headEnd type="none" w="sm" len="sm"/>
            <a:tailEnd type="none" w="sm" len="sm"/>
          </a:ln>
        </p:spPr>
        <p:txBody>
          <a:bodyPr lIns="0" tIns="0" rIns="0" bIns="0">
            <a:spAutoFit/>
          </a:bodyPr>
          <a:lstStyle/>
          <a:p>
            <a:pPr algn="ctr" defTabSz="1019175" eaLnBrk="0" hangingPunct="0"/>
            <a:r>
              <a:rPr kumimoji="0" lang="zh-CN" altLang="en-US" sz="1400" i="0">
                <a:latin typeface="华文仿宋" pitchFamily="2" charset="-122"/>
                <a:ea typeface="华文仿宋" pitchFamily="2" charset="-122"/>
              </a:rPr>
              <a:t>主要的</a:t>
            </a:r>
          </a:p>
          <a:p>
            <a:pPr algn="ctr" defTabSz="1019175" eaLnBrk="0" hangingPunct="0"/>
            <a:r>
              <a:rPr kumimoji="0" lang="zh-CN" altLang="en-US" sz="1400" i="0">
                <a:latin typeface="华文仿宋" pitchFamily="2" charset="-122"/>
                <a:ea typeface="华文仿宋" pitchFamily="2" charset="-122"/>
              </a:rPr>
              <a:t>管理系统</a:t>
            </a:r>
            <a:endParaRPr kumimoji="0" lang="en-US" altLang="zh-CN" sz="1400" i="0">
              <a:latin typeface="华文仿宋" pitchFamily="2" charset="-122"/>
              <a:ea typeface="华文仿宋" pitchFamily="2" charset="-122"/>
            </a:endParaRPr>
          </a:p>
        </p:txBody>
      </p:sp>
      <p:sp>
        <p:nvSpPr>
          <p:cNvPr id="85031" name="Rectangle 31"/>
          <p:cNvSpPr>
            <a:spLocks noChangeArrowheads="1"/>
          </p:cNvSpPr>
          <p:nvPr/>
        </p:nvSpPr>
        <p:spPr bwMode="auto">
          <a:xfrm>
            <a:off x="3951288" y="2501900"/>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医嘱管理</a:t>
            </a:r>
          </a:p>
        </p:txBody>
      </p:sp>
      <p:sp>
        <p:nvSpPr>
          <p:cNvPr id="85032" name="Rectangle 32"/>
          <p:cNvSpPr>
            <a:spLocks noChangeArrowheads="1"/>
          </p:cNvSpPr>
          <p:nvPr/>
        </p:nvSpPr>
        <p:spPr bwMode="auto">
          <a:xfrm>
            <a:off x="3951288" y="295433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住院医生工作站</a:t>
            </a:r>
            <a:endParaRPr lang="en-US" altLang="zh-CN" sz="1000" i="0">
              <a:latin typeface="华文仿宋" pitchFamily="2" charset="-122"/>
              <a:ea typeface="华文仿宋" pitchFamily="2" charset="-122"/>
              <a:cs typeface="Arial" charset="0"/>
            </a:endParaRPr>
          </a:p>
        </p:txBody>
      </p:sp>
      <p:sp>
        <p:nvSpPr>
          <p:cNvPr id="85033" name="Rectangle 33"/>
          <p:cNvSpPr>
            <a:spLocks noChangeArrowheads="1"/>
          </p:cNvSpPr>
          <p:nvPr/>
        </p:nvSpPr>
        <p:spPr bwMode="auto">
          <a:xfrm>
            <a:off x="3951288" y="3406775"/>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门诊医生工作站</a:t>
            </a:r>
            <a:endParaRPr lang="en-US" altLang="zh-CN" sz="1000" i="0">
              <a:latin typeface="华文仿宋" pitchFamily="2" charset="-122"/>
              <a:ea typeface="华文仿宋" pitchFamily="2" charset="-122"/>
              <a:cs typeface="Arial" charset="0"/>
            </a:endParaRPr>
          </a:p>
        </p:txBody>
      </p:sp>
      <p:sp>
        <p:nvSpPr>
          <p:cNvPr id="85034" name="Rectangle 34"/>
          <p:cNvSpPr>
            <a:spLocks noChangeArrowheads="1"/>
          </p:cNvSpPr>
          <p:nvPr/>
        </p:nvSpPr>
        <p:spPr bwMode="auto">
          <a:xfrm>
            <a:off x="3951288" y="385603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住院药房</a:t>
            </a:r>
          </a:p>
        </p:txBody>
      </p:sp>
      <p:sp>
        <p:nvSpPr>
          <p:cNvPr id="85035" name="Rectangle 35"/>
          <p:cNvSpPr>
            <a:spLocks noChangeArrowheads="1"/>
          </p:cNvSpPr>
          <p:nvPr/>
        </p:nvSpPr>
        <p:spPr bwMode="auto">
          <a:xfrm>
            <a:off x="3951288" y="4308475"/>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门诊药房</a:t>
            </a:r>
          </a:p>
        </p:txBody>
      </p:sp>
      <p:sp>
        <p:nvSpPr>
          <p:cNvPr id="85036" name="Rectangle 37"/>
          <p:cNvSpPr>
            <a:spLocks noChangeArrowheads="1"/>
          </p:cNvSpPr>
          <p:nvPr/>
        </p:nvSpPr>
        <p:spPr bwMode="auto">
          <a:xfrm>
            <a:off x="5170488" y="250348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住院入出转与结算</a:t>
            </a:r>
          </a:p>
        </p:txBody>
      </p:sp>
      <p:sp>
        <p:nvSpPr>
          <p:cNvPr id="85037" name="Rectangle 38"/>
          <p:cNvSpPr>
            <a:spLocks noChangeArrowheads="1"/>
          </p:cNvSpPr>
          <p:nvPr/>
        </p:nvSpPr>
        <p:spPr bwMode="auto">
          <a:xfrm>
            <a:off x="5170488" y="296068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kumimoji="0" lang="zh-CN" altLang="en-US" sz="1000" i="0">
                <a:latin typeface="华文仿宋" pitchFamily="2" charset="-122"/>
                <a:ea typeface="华文仿宋" pitchFamily="2" charset="-122"/>
                <a:cs typeface="Arial" charset="0"/>
              </a:rPr>
              <a:t>门急诊挂号</a:t>
            </a:r>
            <a:endParaRPr lang="en-US" altLang="zh-CN" sz="1000" i="0">
              <a:latin typeface="华文仿宋" pitchFamily="2" charset="-122"/>
              <a:ea typeface="华文仿宋" pitchFamily="2" charset="-122"/>
              <a:cs typeface="Arial" charset="0"/>
            </a:endParaRPr>
          </a:p>
        </p:txBody>
      </p:sp>
      <p:sp>
        <p:nvSpPr>
          <p:cNvPr id="85038" name="Rectangle 39"/>
          <p:cNvSpPr>
            <a:spLocks noChangeArrowheads="1"/>
          </p:cNvSpPr>
          <p:nvPr/>
        </p:nvSpPr>
        <p:spPr bwMode="auto">
          <a:xfrm>
            <a:off x="5170488" y="341788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kumimoji="0" lang="zh-CN" altLang="en-US" sz="1000" i="0">
                <a:latin typeface="华文仿宋" pitchFamily="2" charset="-122"/>
                <a:ea typeface="华文仿宋" pitchFamily="2" charset="-122"/>
                <a:cs typeface="Arial" charset="0"/>
              </a:rPr>
              <a:t>门诊划价收费</a:t>
            </a:r>
            <a:endParaRPr lang="en-US" altLang="zh-CN" sz="1000" i="0">
              <a:latin typeface="华文仿宋" pitchFamily="2" charset="-122"/>
              <a:ea typeface="华文仿宋" pitchFamily="2" charset="-122"/>
              <a:cs typeface="Arial" charset="0"/>
            </a:endParaRPr>
          </a:p>
        </p:txBody>
      </p:sp>
      <p:sp>
        <p:nvSpPr>
          <p:cNvPr id="85039" name="Rectangle 40"/>
          <p:cNvSpPr>
            <a:spLocks noChangeArrowheads="1"/>
          </p:cNvSpPr>
          <p:nvPr/>
        </p:nvSpPr>
        <p:spPr bwMode="auto">
          <a:xfrm>
            <a:off x="5170488" y="387508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物资供应</a:t>
            </a:r>
          </a:p>
        </p:txBody>
      </p:sp>
      <p:sp>
        <p:nvSpPr>
          <p:cNvPr id="85040" name="Rectangle 42"/>
          <p:cNvSpPr>
            <a:spLocks noChangeArrowheads="1"/>
          </p:cNvSpPr>
          <p:nvPr/>
        </p:nvSpPr>
        <p:spPr bwMode="auto">
          <a:xfrm>
            <a:off x="5170488" y="433228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病人就医卡</a:t>
            </a:r>
          </a:p>
        </p:txBody>
      </p:sp>
      <p:sp>
        <p:nvSpPr>
          <p:cNvPr id="85041" name="Rectangle 56"/>
          <p:cNvSpPr>
            <a:spLocks noChangeArrowheads="1"/>
          </p:cNvSpPr>
          <p:nvPr/>
        </p:nvSpPr>
        <p:spPr bwMode="auto">
          <a:xfrm>
            <a:off x="5170488" y="4789488"/>
            <a:ext cx="1143000" cy="457200"/>
          </a:xfrm>
          <a:prstGeom prst="rect">
            <a:avLst/>
          </a:prstGeom>
          <a:solidFill>
            <a:srgbClr val="EBDEC7"/>
          </a:solidFill>
          <a:ln w="9525">
            <a:solidFill>
              <a:schemeClr val="tx1"/>
            </a:solidFill>
            <a:miter lim="800000"/>
            <a:headEnd/>
            <a:tailEnd/>
          </a:ln>
        </p:spPr>
        <p:txBody>
          <a:bodyPr wrap="none" lIns="0" tIns="0" rIns="0" bIns="0" anchor="ctr"/>
          <a:lstStyle/>
          <a:p>
            <a:pPr algn="ctr"/>
            <a:r>
              <a:rPr lang="zh-CN" altLang="en-US" sz="1000" i="0">
                <a:latin typeface="华文仿宋" pitchFamily="2" charset="-122"/>
                <a:ea typeface="华文仿宋" pitchFamily="2" charset="-122"/>
                <a:cs typeface="Arial" charset="0"/>
              </a:rPr>
              <a:t>患者咨询调查</a:t>
            </a:r>
          </a:p>
        </p:txBody>
      </p:sp>
      <p:sp>
        <p:nvSpPr>
          <p:cNvPr id="85042" name="Rectangle 57"/>
          <p:cNvSpPr>
            <a:spLocks noChangeArrowheads="1"/>
          </p:cNvSpPr>
          <p:nvPr/>
        </p:nvSpPr>
        <p:spPr bwMode="auto">
          <a:xfrm>
            <a:off x="3952875" y="4768850"/>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化验划价系统</a:t>
            </a:r>
          </a:p>
        </p:txBody>
      </p:sp>
      <p:sp>
        <p:nvSpPr>
          <p:cNvPr id="85043" name="Rectangle 59"/>
          <p:cNvSpPr>
            <a:spLocks noChangeArrowheads="1"/>
          </p:cNvSpPr>
          <p:nvPr/>
        </p:nvSpPr>
        <p:spPr bwMode="auto">
          <a:xfrm>
            <a:off x="3956050" y="5684838"/>
            <a:ext cx="1143000" cy="466725"/>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仪器设备管理</a:t>
            </a:r>
          </a:p>
        </p:txBody>
      </p:sp>
      <p:sp>
        <p:nvSpPr>
          <p:cNvPr id="85044" name="Rectangle 60"/>
          <p:cNvSpPr>
            <a:spLocks noChangeArrowheads="1"/>
          </p:cNvSpPr>
          <p:nvPr/>
        </p:nvSpPr>
        <p:spPr bwMode="auto">
          <a:xfrm>
            <a:off x="3949700" y="5227638"/>
            <a:ext cx="1143000" cy="457200"/>
          </a:xfrm>
          <a:prstGeom prst="rect">
            <a:avLst/>
          </a:prstGeom>
          <a:solidFill>
            <a:srgbClr val="EBDEC7"/>
          </a:solidFill>
          <a:ln w="9525">
            <a:solidFill>
              <a:schemeClr val="tx1"/>
            </a:solidFill>
            <a:miter lim="800000"/>
            <a:headEnd/>
            <a:tailEnd/>
          </a:ln>
        </p:spPr>
        <p:txBody>
          <a:bodyPr wrap="none" lIns="91429" tIns="45715" rIns="91429" bIns="45715" anchor="ctr"/>
          <a:lstStyle/>
          <a:p>
            <a:pPr algn="ctr"/>
            <a:r>
              <a:rPr lang="zh-CN" altLang="en-US" sz="1000" i="0">
                <a:latin typeface="华文仿宋" pitchFamily="2" charset="-122"/>
                <a:ea typeface="华文仿宋" pitchFamily="2" charset="-122"/>
                <a:cs typeface="Arial" charset="0"/>
              </a:rPr>
              <a:t>住院病人保险接口</a:t>
            </a:r>
            <a:endParaRPr lang="en-US" altLang="zh-CN" sz="900" i="0">
              <a:latin typeface="华文仿宋" pitchFamily="2" charset="-122"/>
              <a:ea typeface="华文仿宋" pitchFamily="2" charset="-122"/>
              <a:cs typeface="Arial" charset="0"/>
            </a:endParaRPr>
          </a:p>
        </p:txBody>
      </p:sp>
      <p:sp>
        <p:nvSpPr>
          <p:cNvPr id="85045" name="Rectangle 56"/>
          <p:cNvSpPr>
            <a:spLocks noChangeArrowheads="1"/>
          </p:cNvSpPr>
          <p:nvPr/>
        </p:nvSpPr>
        <p:spPr bwMode="auto">
          <a:xfrm>
            <a:off x="5170488" y="5246688"/>
            <a:ext cx="1143000" cy="457200"/>
          </a:xfrm>
          <a:prstGeom prst="rect">
            <a:avLst/>
          </a:prstGeom>
          <a:solidFill>
            <a:srgbClr val="EBDEC7"/>
          </a:solidFill>
          <a:ln w="9525">
            <a:solidFill>
              <a:schemeClr val="tx1"/>
            </a:solidFill>
            <a:miter lim="800000"/>
            <a:headEnd/>
            <a:tailEnd/>
          </a:ln>
        </p:spPr>
        <p:txBody>
          <a:bodyPr wrap="none" lIns="0" tIns="0" rIns="0" bIns="0" anchor="ctr"/>
          <a:lstStyle/>
          <a:p>
            <a:pPr algn="ctr"/>
            <a:r>
              <a:rPr lang="zh-CN" altLang="en-US" sz="1000" i="0">
                <a:latin typeface="华文仿宋" pitchFamily="2" charset="-122"/>
                <a:ea typeface="华文仿宋" pitchFamily="2" charset="-122"/>
                <a:cs typeface="Arial" charset="0"/>
              </a:rPr>
              <a:t>产生射频卡的子系统</a:t>
            </a:r>
            <a:endParaRPr lang="en-US" altLang="zh-CN" sz="1000" i="0">
              <a:latin typeface="华文仿宋" pitchFamily="2" charset="-122"/>
              <a:ea typeface="华文仿宋" pitchFamily="2" charset="-122"/>
              <a:cs typeface="Arial" charset="0"/>
            </a:endParaRPr>
          </a:p>
        </p:txBody>
      </p:sp>
      <p:sp>
        <p:nvSpPr>
          <p:cNvPr id="85046" name="Rectangle 2"/>
          <p:cNvSpPr>
            <a:spLocks noChangeArrowheads="1"/>
          </p:cNvSpPr>
          <p:nvPr/>
        </p:nvSpPr>
        <p:spPr bwMode="auto">
          <a:xfrm>
            <a:off x="603250" y="5891213"/>
            <a:ext cx="1833563" cy="627062"/>
          </a:xfrm>
          <a:prstGeom prst="rect">
            <a:avLst/>
          </a:prstGeom>
          <a:solidFill>
            <a:srgbClr val="FFFFFF"/>
          </a:solidFill>
          <a:ln w="9525">
            <a:solidFill>
              <a:schemeClr val="tx1"/>
            </a:solidFill>
            <a:miter lim="800000"/>
            <a:headEnd/>
            <a:tailEnd/>
          </a:ln>
        </p:spPr>
        <p:txBody>
          <a:bodyPr wrap="none" lIns="91429" tIns="45715" rIns="91429" bIns="45715" anchor="ctr"/>
          <a:lstStyle/>
          <a:p>
            <a:pPr algn="ctr"/>
            <a:r>
              <a:rPr lang="zh-CN" altLang="en-US" i="0">
                <a:latin typeface="华文仿宋" pitchFamily="2" charset="-122"/>
                <a:ea typeface="华文仿宋" pitchFamily="2" charset="-122"/>
                <a:cs typeface="Arial" charset="0"/>
              </a:rPr>
              <a:t>许多其他的</a:t>
            </a:r>
          </a:p>
          <a:p>
            <a:pPr algn="ctr"/>
            <a:r>
              <a:rPr lang="zh-CN" altLang="en-US" i="0">
                <a:latin typeface="华文仿宋" pitchFamily="2" charset="-122"/>
                <a:ea typeface="华文仿宋" pitchFamily="2" charset="-122"/>
                <a:cs typeface="Arial" charset="0"/>
              </a:rPr>
              <a:t>小系统和专科系统</a:t>
            </a:r>
            <a:endParaRPr lang="en-US" altLang="zh-CN" i="0">
              <a:solidFill>
                <a:srgbClr val="FF095B"/>
              </a:solidFill>
              <a:latin typeface="华文仿宋" pitchFamily="2" charset="-122"/>
              <a:ea typeface="华文仿宋" pitchFamily="2" charset="-122"/>
              <a:cs typeface="Arial" charset="0"/>
            </a:endParaRPr>
          </a:p>
        </p:txBody>
      </p:sp>
      <p:sp>
        <p:nvSpPr>
          <p:cNvPr id="785411" name="Oval 3"/>
          <p:cNvSpPr>
            <a:spLocks noChangeArrowheads="1"/>
          </p:cNvSpPr>
          <p:nvPr/>
        </p:nvSpPr>
        <p:spPr bwMode="auto">
          <a:xfrm>
            <a:off x="506413" y="5880100"/>
            <a:ext cx="2039937" cy="698500"/>
          </a:xfrm>
          <a:prstGeom prst="ellipse">
            <a:avLst/>
          </a:prstGeom>
          <a:solidFill>
            <a:schemeClr val="accent1">
              <a:alpha val="11000"/>
            </a:schemeClr>
          </a:solidFill>
          <a:ln w="9525">
            <a:solidFill>
              <a:schemeClr val="tx1"/>
            </a:solidFill>
            <a:round/>
            <a:headEnd/>
            <a:tailEnd/>
          </a:ln>
          <a:effectLst/>
        </p:spPr>
        <p:txBody>
          <a:bodyPr wrap="none" anchor="ctr"/>
          <a:lstStyle/>
          <a:p>
            <a:pPr algn="ctr" eaLnBrk="0" hangingPunct="0">
              <a:spcBef>
                <a:spcPct val="20000"/>
              </a:spcBef>
              <a:buClr>
                <a:schemeClr val="bg2"/>
              </a:buClr>
              <a:buSzPct val="75000"/>
              <a:buFont typeface="Wingdings" pitchFamily="2" charset="2"/>
              <a:buNone/>
              <a:defRPr/>
            </a:pPr>
            <a:endParaRPr lang="zh-CN" altLang="en-US" sz="1900" i="0">
              <a:effectLst>
                <a:outerShdw blurRad="38100" dist="38100" dir="2700000" algn="tl">
                  <a:srgbClr val="FFFFFF"/>
                </a:outerShdw>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FF6315B3-F32A-4174-B32A-3908BA0171DD}" type="slidenum">
              <a:rPr lang="zh-CN" altLang="en-US"/>
              <a:pPr>
                <a:defRPr/>
              </a:pPr>
              <a:t>37</a:t>
            </a:fld>
            <a:endParaRPr lang="en-US" altLang="zh-CN"/>
          </a:p>
        </p:txBody>
      </p:sp>
      <p:sp>
        <p:nvSpPr>
          <p:cNvPr id="87042" name="Rectangle 2"/>
          <p:cNvSpPr>
            <a:spLocks noGrp="1" noChangeArrowheads="1"/>
          </p:cNvSpPr>
          <p:nvPr>
            <p:ph type="title" idx="4294967295"/>
          </p:nvPr>
        </p:nvSpPr>
        <p:spPr/>
        <p:txBody>
          <a:bodyPr/>
          <a:lstStyle/>
          <a:p>
            <a:r>
              <a:rPr lang="zh-CN" altLang="en-US" sz="2800" b="1" smtClean="0">
                <a:ea typeface="华文仿宋" pitchFamily="2" charset="-122"/>
              </a:rPr>
              <a:t>软件市场竞争环境</a:t>
            </a:r>
            <a:endParaRPr lang="en-US" altLang="zh-CN" sz="2800" b="1" smtClean="0">
              <a:ea typeface="华文仿宋" pitchFamily="2" charset="-122"/>
            </a:endParaRPr>
          </a:p>
        </p:txBody>
      </p:sp>
      <p:sp>
        <p:nvSpPr>
          <p:cNvPr id="87043" name="Rectangle 3"/>
          <p:cNvSpPr>
            <a:spLocks noGrp="1" noChangeArrowheads="1"/>
          </p:cNvSpPr>
          <p:nvPr>
            <p:ph type="body" idx="4294967295"/>
          </p:nvPr>
        </p:nvSpPr>
        <p:spPr>
          <a:noFill/>
        </p:spPr>
        <p:txBody>
          <a:bodyPr/>
          <a:lstStyle/>
          <a:p>
            <a:pPr>
              <a:spcBef>
                <a:spcPct val="0"/>
              </a:spcBef>
              <a:spcAft>
                <a:spcPct val="7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市场上活跃着超过</a:t>
            </a:r>
            <a:r>
              <a:rPr lang="en-US" altLang="zh-CN" sz="2000" dirty="0" smtClean="0">
                <a:effectLst/>
                <a:latin typeface="华文仿宋" pitchFamily="2" charset="-122"/>
                <a:ea typeface="华文仿宋" pitchFamily="2" charset="-122"/>
              </a:rPr>
              <a:t>1000</a:t>
            </a:r>
            <a:r>
              <a:rPr lang="zh-CN" altLang="en-US" sz="2000" dirty="0" smtClean="0">
                <a:effectLst/>
                <a:latin typeface="华文仿宋" pitchFamily="2" charset="-122"/>
                <a:ea typeface="华文仿宋" pitchFamily="2" charset="-122"/>
              </a:rPr>
              <a:t>家小规模的医疗软件厂商</a:t>
            </a:r>
            <a:endParaRPr lang="en-US" altLang="zh-CN" sz="2000" dirty="0" smtClean="0">
              <a:effectLst/>
              <a:latin typeface="华文仿宋" pitchFamily="2" charset="-122"/>
              <a:ea typeface="华文仿宋" pitchFamily="2" charset="-122"/>
            </a:endParaRPr>
          </a:p>
          <a:p>
            <a:pPr>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软件厂商分布最为集中的几个细分市场分别是医院信息系统（</a:t>
            </a:r>
            <a:r>
              <a:rPr lang="en-US" altLang="zh-CN" sz="2000" dirty="0" smtClean="0">
                <a:effectLst/>
                <a:latin typeface="华文仿宋" pitchFamily="2" charset="-122"/>
                <a:ea typeface="华文仿宋" pitchFamily="2" charset="-122"/>
              </a:rPr>
              <a:t>HIS</a:t>
            </a:r>
            <a:r>
              <a:rPr lang="zh-CN" altLang="en-US" sz="2000" dirty="0" smtClean="0">
                <a:effectLst/>
                <a:latin typeface="华文仿宋" pitchFamily="2" charset="-122"/>
                <a:ea typeface="华文仿宋" pitchFamily="2" charset="-122"/>
              </a:rPr>
              <a:t>），医学影像（</a:t>
            </a:r>
            <a:r>
              <a:rPr lang="en-US" altLang="zh-CN" sz="2000" dirty="0" smtClean="0">
                <a:effectLst/>
                <a:latin typeface="华文仿宋" pitchFamily="2" charset="-122"/>
                <a:ea typeface="华文仿宋" pitchFamily="2" charset="-122"/>
              </a:rPr>
              <a:t>PACS/RIS</a:t>
            </a:r>
            <a:r>
              <a:rPr lang="zh-CN" altLang="en-US" sz="2000" dirty="0" smtClean="0">
                <a:effectLst/>
                <a:latin typeface="华文仿宋" pitchFamily="2" charset="-122"/>
                <a:ea typeface="华文仿宋" pitchFamily="2" charset="-122"/>
              </a:rPr>
              <a:t>），检验系统（</a:t>
            </a:r>
            <a:r>
              <a:rPr lang="en-US" altLang="zh-CN" sz="2000" dirty="0" smtClean="0">
                <a:effectLst/>
                <a:latin typeface="华文仿宋" pitchFamily="2" charset="-122"/>
                <a:ea typeface="华文仿宋" pitchFamily="2" charset="-122"/>
              </a:rPr>
              <a:t>LIS</a:t>
            </a:r>
            <a:r>
              <a:rPr lang="zh-CN" altLang="en-US" sz="2000" dirty="0" smtClean="0">
                <a:effectLst/>
                <a:latin typeface="华文仿宋" pitchFamily="2" charset="-122"/>
                <a:ea typeface="华文仿宋" pitchFamily="2" charset="-122"/>
              </a:rPr>
              <a:t>）和电子病历（</a:t>
            </a:r>
            <a:r>
              <a:rPr lang="en-US" altLang="zh-CN" sz="2000" dirty="0" smtClean="0">
                <a:effectLst/>
                <a:latin typeface="华文仿宋" pitchFamily="2" charset="-122"/>
                <a:ea typeface="华文仿宋" pitchFamily="2" charset="-122"/>
              </a:rPr>
              <a:t>EMR</a:t>
            </a:r>
            <a:r>
              <a:rPr lang="zh-CN" altLang="en-US" sz="2000" dirty="0" smtClean="0">
                <a:effectLst/>
                <a:latin typeface="华文仿宋" pitchFamily="2" charset="-122"/>
                <a:ea typeface="华文仿宋" pitchFamily="2" charset="-122"/>
              </a:rPr>
              <a:t>）</a:t>
            </a:r>
            <a:endParaRPr lang="en-US" altLang="zh-CN" sz="2000" dirty="0" smtClean="0">
              <a:effectLst/>
              <a:latin typeface="华文仿宋" pitchFamily="2" charset="-122"/>
              <a:ea typeface="华文仿宋" pitchFamily="2" charset="-122"/>
            </a:endParaRPr>
          </a:p>
          <a:p>
            <a:pPr>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市场上所有的医疗信息化厂商都从一个城市做起，大部分仍然在该城市或城市周边的小范围地区运作。许多规模较小的厂商在其服务的区域内占有主要的市场份额。一些医疗信息化厂商逐渐发展成为全国性的企业</a:t>
            </a:r>
            <a:endParaRPr lang="en-US" altLang="zh-CN" sz="2000" dirty="0" smtClean="0">
              <a:effectLst/>
              <a:latin typeface="华文仿宋" pitchFamily="2" charset="-122"/>
              <a:ea typeface="华文仿宋" pitchFamily="2" charset="-122"/>
            </a:endParaRPr>
          </a:p>
          <a:p>
            <a:pPr>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医院计算机系统市场中的很多厂商提供定制化程度很高的解决方案而不是成熟的软件产品。这些定制化程度很高的解决方案使得医院更加依赖软件厂商，也使得厂商对软件的定期升级变得更加困难和昂贵</a:t>
            </a:r>
            <a:endParaRPr lang="en-US" altLang="zh-CN" sz="2000" dirty="0" smtClean="0">
              <a:effectLst/>
              <a:latin typeface="华文仿宋" pitchFamily="2" charset="-122"/>
              <a:ea typeface="华文仿宋" pitchFamily="2" charset="-122"/>
            </a:endParaRPr>
          </a:p>
          <a:p>
            <a:pPr>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中国医院管理者希望看到针对中国开发的、新一代的医疗信息化软件产品，能够帮助他们实现</a:t>
            </a:r>
            <a:r>
              <a:rPr lang="zh-CN" altLang="en-US" sz="2000" dirty="0" smtClean="0">
                <a:effectLst/>
                <a:latin typeface="华文仿宋" pitchFamily="2" charset="-122"/>
                <a:ea typeface="华文仿宋" pitchFamily="2" charset="-122"/>
              </a:rPr>
              <a:t>“跨越式”</a:t>
            </a:r>
            <a:r>
              <a:rPr lang="zh-CN" altLang="en-US" sz="2000" dirty="0" smtClean="0">
                <a:effectLst/>
                <a:latin typeface="华文仿宋" pitchFamily="2" charset="-122"/>
                <a:ea typeface="华文仿宋" pitchFamily="2" charset="-122"/>
              </a:rPr>
              <a:t>的前进目标</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31050"/>
            <a:ext cx="2095500" cy="292100"/>
          </a:xfrm>
          <a:prstGeom prst="rect">
            <a:avLst/>
          </a:prstGeom>
          <a:noFill/>
          <a:ln>
            <a:miter lim="800000"/>
            <a:headEnd/>
            <a:tailEnd/>
          </a:ln>
        </p:spPr>
        <p:txBody>
          <a:bodyPr lIns="0" tIns="0" rIns="0" bIns="0" anchor="b"/>
          <a:lstStyle/>
          <a:p>
            <a:pPr algn="ctr" eaLnBrk="0" hangingPunct="0">
              <a:spcBef>
                <a:spcPct val="50000"/>
              </a:spcBef>
              <a:defRPr/>
            </a:pPr>
            <a:fld id="{5E9C99B9-39A4-414C-9378-DD2043119BC7}" type="slidenum">
              <a:rPr kumimoji="0" lang="zh-CN" altLang="en-US" b="0" i="0">
                <a:effectLst>
                  <a:outerShdw blurRad="38100" dist="38100" dir="2700000" algn="tl">
                    <a:srgbClr val="C0C0C0"/>
                  </a:outerShdw>
                </a:effectLst>
                <a:latin typeface="Arial" charset="0"/>
              </a:rPr>
              <a:pPr algn="ctr" eaLnBrk="0" hangingPunct="0">
                <a:spcBef>
                  <a:spcPct val="50000"/>
                </a:spcBef>
                <a:defRPr/>
              </a:pPr>
              <a:t>38</a:t>
            </a:fld>
            <a:endParaRPr kumimoji="0" lang="en-US" altLang="zh-CN" b="0" i="0">
              <a:effectLst>
                <a:outerShdw blurRad="38100" dist="38100" dir="2700000" algn="tl">
                  <a:srgbClr val="C0C0C0"/>
                </a:outerShdw>
              </a:effectLst>
              <a:latin typeface="Arial" charset="0"/>
            </a:endParaRPr>
          </a:p>
        </p:txBody>
      </p:sp>
      <p:sp>
        <p:nvSpPr>
          <p:cNvPr id="241667" name="Rectangle 2"/>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中国医疗</a:t>
            </a:r>
            <a:r>
              <a:rPr lang="en-US" altLang="zh-CN" sz="2800" b="1" smtClean="0">
                <a:latin typeface="华文仿宋" pitchFamily="2" charset="-122"/>
                <a:ea typeface="华文仿宋" pitchFamily="2" charset="-122"/>
              </a:rPr>
              <a:t>IT</a:t>
            </a:r>
            <a:r>
              <a:rPr lang="zh-CN" altLang="en-US" sz="2800" b="1" smtClean="0">
                <a:latin typeface="华文仿宋" pitchFamily="2" charset="-122"/>
                <a:ea typeface="华文仿宋" pitchFamily="2" charset="-122"/>
              </a:rPr>
              <a:t>市场未来发展和机遇所在的主要领域</a:t>
            </a:r>
            <a:endParaRPr lang="en-US" altLang="zh-CN" sz="2800" b="1" smtClean="0">
              <a:latin typeface="华文仿宋" pitchFamily="2" charset="-122"/>
              <a:ea typeface="华文仿宋" pitchFamily="2" charset="-122"/>
            </a:endParaRPr>
          </a:p>
        </p:txBody>
      </p:sp>
      <p:sp>
        <p:nvSpPr>
          <p:cNvPr id="241668" name="Rectangle 3"/>
          <p:cNvSpPr>
            <a:spLocks noGrp="1" noChangeArrowheads="1"/>
          </p:cNvSpPr>
          <p:nvPr>
            <p:ph type="body" idx="4294967295"/>
          </p:nvPr>
        </p:nvSpPr>
        <p:spPr>
          <a:xfrm>
            <a:off x="830263" y="1363663"/>
            <a:ext cx="8480425" cy="5626100"/>
          </a:xfrm>
          <a:noFill/>
          <a:ln/>
        </p:spPr>
        <p:txBody>
          <a:bodyPr/>
          <a:lstStyle/>
          <a:p>
            <a:pPr>
              <a:spcBef>
                <a:spcPct val="0"/>
              </a:spcBef>
              <a:spcAft>
                <a:spcPct val="6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应用软件将更加</a:t>
            </a:r>
            <a:r>
              <a:rPr lang="zh-CN" altLang="en-US" sz="2000" dirty="0" smtClean="0">
                <a:effectLst/>
                <a:latin typeface="华文仿宋" pitchFamily="2" charset="-122"/>
                <a:ea typeface="华文仿宋" pitchFamily="2" charset="-122"/>
              </a:rPr>
              <a:t>产品化，软件将提供更好</a:t>
            </a:r>
            <a:r>
              <a:rPr lang="zh-CN" altLang="en-US" sz="2000" dirty="0" smtClean="0">
                <a:effectLst/>
                <a:latin typeface="华文仿宋" pitchFamily="2" charset="-122"/>
                <a:ea typeface="华文仿宋" pitchFamily="2" charset="-122"/>
              </a:rPr>
              <a:t>的工具</a:t>
            </a:r>
            <a:r>
              <a:rPr lang="zh-CN" altLang="en-US" sz="2000" dirty="0" smtClean="0">
                <a:effectLst/>
                <a:latin typeface="华文仿宋" pitchFamily="2" charset="-122"/>
                <a:ea typeface="华文仿宋" pitchFamily="2" charset="-122"/>
              </a:rPr>
              <a:t>满足医院更多的信息技术需求</a:t>
            </a:r>
            <a:endParaRPr lang="zh-CN" altLang="en-US" sz="2000" dirty="0" smtClean="0">
              <a:effectLst/>
              <a:latin typeface="华文仿宋" pitchFamily="2" charset="-122"/>
              <a:ea typeface="华文仿宋" pitchFamily="2" charset="-122"/>
            </a:endParaRPr>
          </a:p>
          <a:p>
            <a:pPr>
              <a:spcBef>
                <a:spcPct val="0"/>
              </a:spcBef>
              <a:spcAft>
                <a:spcPct val="6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新的临床信息系统正在快速地涌现，这些系统将尚未电子化的临床工作流程电子化</a:t>
            </a:r>
          </a:p>
          <a:p>
            <a:pPr>
              <a:spcBef>
                <a:spcPct val="0"/>
              </a:spcBef>
              <a:spcAft>
                <a:spcPct val="6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能够促进更加优化的信息环境的集成工具将会出现</a:t>
            </a:r>
            <a:r>
              <a:rPr lang="en-US" altLang="ko-KR" sz="2000" dirty="0" smtClean="0">
                <a:effectLst/>
                <a:latin typeface="华文仿宋" pitchFamily="2" charset="-122"/>
                <a:ea typeface="华文仿宋" pitchFamily="2" charset="-122"/>
              </a:rPr>
              <a:t> </a:t>
            </a:r>
            <a:endParaRPr lang="en-US" altLang="zh-CN" sz="2000" dirty="0" smtClean="0">
              <a:effectLst/>
              <a:latin typeface="华文仿宋" pitchFamily="2" charset="-122"/>
              <a:ea typeface="华文仿宋" pitchFamily="2" charset="-122"/>
            </a:endParaRPr>
          </a:p>
          <a:p>
            <a:pPr>
              <a:spcBef>
                <a:spcPct val="0"/>
              </a:spcBef>
              <a:spcAft>
                <a:spcPct val="65000"/>
              </a:spcAft>
              <a:buClr>
                <a:schemeClr val="tx1"/>
              </a:buClr>
              <a:buFont typeface="Wingdings" pitchFamily="2" charset="2"/>
              <a:buAutoNum type="arabicPeriod"/>
            </a:pPr>
            <a:r>
              <a:rPr kumimoji="0" lang="zh-CN" altLang="en-US" sz="2000" dirty="0" smtClean="0">
                <a:effectLst/>
                <a:latin typeface="华文仿宋" pitchFamily="2" charset="-122"/>
                <a:ea typeface="华文仿宋" pitchFamily="2" charset="-122"/>
              </a:rPr>
              <a:t>数</a:t>
            </a:r>
            <a:r>
              <a:rPr lang="zh-CN" altLang="en-US" sz="2000" dirty="0" smtClean="0">
                <a:effectLst/>
                <a:latin typeface="华文仿宋" pitchFamily="2" charset="-122"/>
                <a:ea typeface="华文仿宋" pitchFamily="2" charset="-122"/>
              </a:rPr>
              <a:t>据分析产品和支持工具将会出现，随着中国医院管理运营复杂度的增加，这些软件将提供更好的数据分析、报告和决策支持能力</a:t>
            </a:r>
          </a:p>
          <a:p>
            <a:pPr>
              <a:spcBef>
                <a:spcPct val="0"/>
              </a:spcBef>
              <a:spcAft>
                <a:spcPct val="65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服务和实施工具将有所改善</a:t>
            </a:r>
            <a:r>
              <a:rPr lang="en-US" altLang="ko-KR" sz="2000" dirty="0" smtClean="0">
                <a:effectLst/>
                <a:latin typeface="华文仿宋" pitchFamily="2" charset="-122"/>
                <a:ea typeface="华文仿宋" pitchFamily="2" charset="-122"/>
              </a:rPr>
              <a:t> </a:t>
            </a:r>
            <a:endParaRPr lang="en-US" altLang="zh-CN" sz="2000" dirty="0" smtClean="0">
              <a:effectLst/>
              <a:latin typeface="华文仿宋" pitchFamily="2" charset="-122"/>
              <a:ea typeface="华文仿宋" pitchFamily="2" charset="-122"/>
            </a:endParaRPr>
          </a:p>
          <a:p>
            <a:pPr lvl="1">
              <a:buClr>
                <a:schemeClr val="bg2"/>
              </a:buClr>
              <a:buFont typeface="Wingdings" pitchFamily="2" charset="2"/>
              <a:buChar char="n"/>
            </a:pPr>
            <a:r>
              <a:rPr kumimoji="0" lang="zh-CN" altLang="en-US" sz="2000" dirty="0" smtClean="0">
                <a:effectLst/>
                <a:latin typeface="华文仿宋" pitchFamily="2" charset="-122"/>
                <a:ea typeface="华文仿宋" pitchFamily="2" charset="-122"/>
              </a:rPr>
              <a:t>集合自家软件产品和合作伙伴产品的总包合同服务</a:t>
            </a:r>
            <a:endParaRPr lang="en-US" altLang="zh-CN" sz="2000" dirty="0" smtClean="0">
              <a:effectLst/>
              <a:latin typeface="华文仿宋" pitchFamily="2" charset="-122"/>
              <a:ea typeface="华文仿宋" pitchFamily="2" charset="-122"/>
            </a:endParaRPr>
          </a:p>
          <a:p>
            <a:pPr lvl="1">
              <a:buClr>
                <a:schemeClr val="bg2"/>
              </a:buClr>
              <a:buFont typeface="Wingdings" pitchFamily="2" charset="2"/>
              <a:buChar char="n"/>
            </a:pPr>
            <a:r>
              <a:rPr lang="zh-CN" altLang="en-US" sz="2000" dirty="0" smtClean="0">
                <a:effectLst/>
                <a:latin typeface="华文仿宋" pitchFamily="2" charset="-122"/>
                <a:ea typeface="华文仿宋" pitchFamily="2" charset="-122"/>
              </a:rPr>
              <a:t>支持更好的购买决策和更成功的软件实施的规划和实施服务</a:t>
            </a:r>
            <a:endParaRPr lang="en-US" altLang="zh-CN" sz="2000" dirty="0" smtClean="0">
              <a:effectLst/>
              <a:latin typeface="华文仿宋" pitchFamily="2" charset="-122"/>
              <a:ea typeface="华文仿宋" pitchFamily="2" charset="-122"/>
            </a:endParaRPr>
          </a:p>
          <a:p>
            <a:pPr lvl="1">
              <a:buClr>
                <a:schemeClr val="bg2"/>
              </a:buClr>
              <a:buFont typeface="Wingdings" pitchFamily="2" charset="2"/>
              <a:buChar char="n"/>
            </a:pPr>
            <a:r>
              <a:rPr lang="zh-CN" altLang="en-US" sz="2000" dirty="0" smtClean="0">
                <a:effectLst/>
                <a:latin typeface="华文仿宋" pitchFamily="2" charset="-122"/>
                <a:ea typeface="华文仿宋" pitchFamily="2" charset="-122"/>
              </a:rPr>
              <a:t>其他解决信息化问题的</a:t>
            </a:r>
            <a:r>
              <a:rPr lang="zh-CN" altLang="en-US" sz="2000" dirty="0" smtClean="0">
                <a:effectLst/>
                <a:latin typeface="华文仿宋" pitchFamily="2" charset="-122"/>
                <a:ea typeface="华文仿宋" pitchFamily="2" charset="-122"/>
              </a:rPr>
              <a:t>服务</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1" name="灯片编号占位符 3"/>
          <p:cNvSpPr txBox="1">
            <a:spLocks noGrp="1"/>
          </p:cNvSpPr>
          <p:nvPr/>
        </p:nvSpPr>
        <p:spPr bwMode="auto">
          <a:xfrm>
            <a:off x="4011613" y="7131050"/>
            <a:ext cx="2095500" cy="292100"/>
          </a:xfrm>
          <a:prstGeom prst="rect">
            <a:avLst/>
          </a:prstGeom>
          <a:noFill/>
          <a:ln w="9525">
            <a:noFill/>
            <a:miter lim="800000"/>
            <a:headEnd/>
            <a:tailEnd/>
          </a:ln>
        </p:spPr>
        <p:txBody>
          <a:bodyPr lIns="0" tIns="0" rIns="0" bIns="0" anchor="b"/>
          <a:lstStyle/>
          <a:p>
            <a:pPr algn="ctr" defTabSz="1019175" eaLnBrk="0" hangingPunct="0">
              <a:spcBef>
                <a:spcPct val="50000"/>
              </a:spcBef>
            </a:pPr>
            <a:fld id="{D8A77E7E-2D72-43A8-A7DD-46B8BC8B8221}" type="slidenum">
              <a:rPr kumimoji="0" lang="zh-CN" altLang="en-US" b="0" i="0">
                <a:latin typeface="Arial" charset="0"/>
              </a:rPr>
              <a:pPr algn="ctr" defTabSz="1019175" eaLnBrk="0" hangingPunct="0">
                <a:spcBef>
                  <a:spcPct val="50000"/>
                </a:spcBef>
              </a:pPr>
              <a:t>39</a:t>
            </a:fld>
            <a:endParaRPr kumimoji="0" lang="en-US" altLang="zh-CN" b="0" i="0">
              <a:latin typeface="Arial" charset="0"/>
            </a:endParaRPr>
          </a:p>
        </p:txBody>
      </p:sp>
      <p:sp>
        <p:nvSpPr>
          <p:cNvPr id="1356802" name="Rectangle 2"/>
          <p:cNvSpPr>
            <a:spLocks noChangeArrowheads="1"/>
          </p:cNvSpPr>
          <p:nvPr/>
        </p:nvSpPr>
        <p:spPr bwMode="auto">
          <a:xfrm>
            <a:off x="212725" y="1338263"/>
            <a:ext cx="9617075" cy="5862637"/>
          </a:xfrm>
          <a:prstGeom prst="rect">
            <a:avLst/>
          </a:prstGeom>
          <a:solidFill>
            <a:schemeClr val="bg1"/>
          </a:solidFill>
          <a:ln w="9525">
            <a:noFill/>
            <a:miter lim="800000"/>
            <a:headEnd/>
            <a:tailEnd/>
          </a:ln>
          <a:effectLst/>
        </p:spPr>
        <p:txBody>
          <a:bodyPr wrap="none" lIns="0" tIns="0" rIns="0" bIns="0" anchor="ctr"/>
          <a:lstStyle/>
          <a:p>
            <a:pPr algn="ctr" eaLnBrk="0" hangingPunct="0">
              <a:spcBef>
                <a:spcPct val="20000"/>
              </a:spcBef>
              <a:buClr>
                <a:schemeClr val="bg2"/>
              </a:buClr>
              <a:buSzPct val="75000"/>
              <a:buFont typeface="Wingdings" pitchFamily="2" charset="2"/>
              <a:buNone/>
              <a:defRPr/>
            </a:pPr>
            <a:endParaRPr lang="zh-CN" altLang="en-US" sz="800" b="0">
              <a:effectLst>
                <a:outerShdw blurRad="38100" dist="38100" dir="2700000" algn="tl">
                  <a:srgbClr val="C0C0C0"/>
                </a:outerShdw>
              </a:effectLst>
              <a:latin typeface="Arial" charset="0"/>
              <a:ea typeface="宋体" pitchFamily="2" charset="-122"/>
            </a:endParaRPr>
          </a:p>
        </p:txBody>
      </p:sp>
      <p:sp>
        <p:nvSpPr>
          <p:cNvPr id="210953" name="Rectangle 3"/>
          <p:cNvSpPr>
            <a:spLocks noGrp="1" noChangeArrowheads="1"/>
          </p:cNvSpPr>
          <p:nvPr>
            <p:ph type="title" idx="4294967295"/>
          </p:nvPr>
        </p:nvSpPr>
        <p:spPr>
          <a:xfrm>
            <a:off x="866775" y="298450"/>
            <a:ext cx="8350250" cy="822325"/>
          </a:xfrm>
        </p:spPr>
        <p:txBody>
          <a:bodyPr anchor="b"/>
          <a:lstStyle/>
          <a:p>
            <a:r>
              <a:rPr lang="zh-CN" altLang="en-US" sz="2800" b="1" smtClean="0">
                <a:latin typeface="华文仿宋" pitchFamily="2" charset="-122"/>
                <a:ea typeface="华文仿宋" pitchFamily="2" charset="-122"/>
              </a:rPr>
              <a:t>目前中国医院信息化的投资结构和世界其他国家相比存在差异</a:t>
            </a:r>
            <a:endParaRPr lang="en-US" altLang="zh-CN" sz="2800" b="1" smtClean="0">
              <a:latin typeface="华文仿宋" pitchFamily="2" charset="-122"/>
              <a:ea typeface="华文仿宋" pitchFamily="2" charset="-122"/>
            </a:endParaRPr>
          </a:p>
        </p:txBody>
      </p:sp>
      <p:sp>
        <p:nvSpPr>
          <p:cNvPr id="1356804" name="Text Box 4"/>
          <p:cNvSpPr txBox="1">
            <a:spLocks noChangeArrowheads="1"/>
          </p:cNvSpPr>
          <p:nvPr/>
        </p:nvSpPr>
        <p:spPr bwMode="auto">
          <a:xfrm>
            <a:off x="533400" y="6535738"/>
            <a:ext cx="7772400" cy="152400"/>
          </a:xfrm>
          <a:prstGeom prst="rect">
            <a:avLst/>
          </a:prstGeom>
          <a:noFill/>
          <a:ln w="9525">
            <a:noFill/>
            <a:miter lim="800000"/>
            <a:headEnd/>
            <a:tailEnd/>
          </a:ln>
          <a:effectLst/>
        </p:spPr>
        <p:txBody>
          <a:bodyPr lIns="0" tIns="0" rIns="0" bIns="0" anchor="ctr">
            <a:spAutoFit/>
          </a:bodyPr>
          <a:lstStyle/>
          <a:p>
            <a:pPr eaLnBrk="0" hangingPunct="0">
              <a:spcBef>
                <a:spcPct val="20000"/>
              </a:spcBef>
              <a:buClr>
                <a:schemeClr val="bg2"/>
              </a:buClr>
              <a:buSzPct val="75000"/>
              <a:buFont typeface="Wingdings" pitchFamily="2" charset="2"/>
              <a:buNone/>
              <a:defRPr/>
            </a:pPr>
            <a:r>
              <a:rPr lang="zh-CN" altLang="en-US" sz="1000" b="0" dirty="0">
                <a:effectLst>
                  <a:outerShdw blurRad="38100" dist="38100" dir="2700000" algn="tl">
                    <a:srgbClr val="C0C0C0"/>
                  </a:outerShdw>
                </a:effectLst>
                <a:latin typeface="Arial" pitchFamily="34" charset="0"/>
                <a:ea typeface="宋体" pitchFamily="2" charset="-122"/>
              </a:rPr>
              <a:t>来源：计世资讯</a:t>
            </a:r>
            <a:endParaRPr lang="en-US" altLang="zh-CN" sz="1000" b="0" dirty="0">
              <a:effectLst>
                <a:outerShdw blurRad="38100" dist="38100" dir="2700000" algn="tl">
                  <a:srgbClr val="C0C0C0"/>
                </a:outerShdw>
              </a:effectLst>
              <a:latin typeface="Arial" pitchFamily="34" charset="0"/>
              <a:ea typeface="宋体" pitchFamily="2" charset="-122"/>
            </a:endParaRPr>
          </a:p>
        </p:txBody>
      </p:sp>
      <p:graphicFrame>
        <p:nvGraphicFramePr>
          <p:cNvPr id="210950" name="Object 5"/>
          <p:cNvGraphicFramePr>
            <a:graphicFrameLocks noChangeAspect="1"/>
          </p:cNvGraphicFramePr>
          <p:nvPr>
            <p:ph idx="4294967295"/>
          </p:nvPr>
        </p:nvGraphicFramePr>
        <p:xfrm>
          <a:off x="1300163" y="1208088"/>
          <a:ext cx="8142287" cy="5424487"/>
        </p:xfrm>
        <a:graphic>
          <a:graphicData uri="http://schemas.openxmlformats.org/presentationml/2006/ole">
            <p:oleObj spid="_x0000_s210950" name="图表" r:id="rId4" imgW="6705600" imgH="4467157" progId="MSGraph.Chart.8">
              <p:embed followColorScheme="full"/>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92FF222D-7146-4140-A077-9162A1D3150F}" type="slidenum">
              <a:rPr lang="zh-CN" altLang="en-US"/>
              <a:pPr>
                <a:defRPr/>
              </a:pPr>
              <a:t>4</a:t>
            </a:fld>
            <a:endParaRPr lang="en-US" altLang="zh-CN"/>
          </a:p>
        </p:txBody>
      </p:sp>
      <p:pic>
        <p:nvPicPr>
          <p:cNvPr id="6151" name="Picture 6"/>
          <p:cNvPicPr>
            <a:picLocks noChangeArrowheads="1"/>
          </p:cNvPicPr>
          <p:nvPr/>
        </p:nvPicPr>
        <p:blipFill>
          <a:blip r:embed="rId4" cstate="print"/>
          <a:srcRect/>
          <a:stretch>
            <a:fillRect/>
          </a:stretch>
        </p:blipFill>
        <p:spPr bwMode="auto">
          <a:xfrm>
            <a:off x="217488" y="1295400"/>
            <a:ext cx="9580562" cy="5942013"/>
          </a:xfrm>
          <a:prstGeom prst="rect">
            <a:avLst/>
          </a:prstGeom>
          <a:noFill/>
          <a:ln w="9525">
            <a:noFill/>
            <a:miter lim="800000"/>
            <a:headEnd/>
            <a:tailEnd/>
          </a:ln>
        </p:spPr>
      </p:pic>
      <p:sp>
        <p:nvSpPr>
          <p:cNvPr id="6152" name="Rectangle 2"/>
          <p:cNvSpPr>
            <a:spLocks noGrp="1" noChangeArrowheads="1"/>
          </p:cNvSpPr>
          <p:nvPr>
            <p:ph type="title"/>
          </p:nvPr>
        </p:nvSpPr>
        <p:spPr/>
        <p:txBody>
          <a:bodyPr/>
          <a:lstStyle/>
          <a:p>
            <a:r>
              <a:rPr kumimoji="0" lang="zh-CN" altLang="en-US" sz="2800" b="1" smtClean="0">
                <a:ea typeface="华文仿宋" pitchFamily="2" charset="-122"/>
              </a:rPr>
              <a:t>德睿的部分国外医院客户</a:t>
            </a:r>
            <a:endParaRPr lang="en-US" altLang="zh-CN" sz="2800" b="1" smtClean="0">
              <a:ea typeface="华文仿宋" pitchFamily="2" charset="-122"/>
            </a:endParaRPr>
          </a:p>
        </p:txBody>
      </p:sp>
      <p:graphicFrame>
        <p:nvGraphicFramePr>
          <p:cNvPr id="6149" name="Object 3"/>
          <p:cNvGraphicFramePr>
            <a:graphicFrameLocks noChangeAspect="1"/>
          </p:cNvGraphicFramePr>
          <p:nvPr/>
        </p:nvGraphicFramePr>
        <p:xfrm>
          <a:off x="1128713" y="1758950"/>
          <a:ext cx="8369300" cy="5451475"/>
        </p:xfrm>
        <a:graphic>
          <a:graphicData uri="http://schemas.openxmlformats.org/presentationml/2006/ole">
            <p:oleObj spid="_x0000_s6149" name="Document" r:id="rId5" imgW="8373700" imgH="5621624" progId="Word.Documen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86D9DEEA-E515-4850-BA53-A15826DE2C5F}" type="slidenum">
              <a:rPr lang="zh-CN" altLang="en-US"/>
              <a:pPr>
                <a:defRPr/>
              </a:pPr>
              <a:t>40</a:t>
            </a:fld>
            <a:endParaRPr lang="en-US" altLang="zh-CN"/>
          </a:p>
        </p:txBody>
      </p:sp>
      <p:sp>
        <p:nvSpPr>
          <p:cNvPr id="212994" name="Rectangle 3"/>
          <p:cNvSpPr>
            <a:spLocks noGrp="1" noChangeArrowheads="1"/>
          </p:cNvSpPr>
          <p:nvPr>
            <p:ph type="body" idx="1"/>
          </p:nvPr>
        </p:nvSpPr>
        <p:spPr>
          <a:xfrm>
            <a:off x="914400" y="1277938"/>
            <a:ext cx="8305800" cy="5446712"/>
          </a:xfrm>
        </p:spPr>
        <p:txBody>
          <a:bodyPr anchorCtr="1"/>
          <a:lstStyle/>
          <a:p>
            <a:pPr marL="0" indent="0" algn="ctr">
              <a:buFont typeface="Wingdings" pitchFamily="2" charset="2"/>
              <a:buNone/>
            </a:pPr>
            <a:r>
              <a:rPr lang="zh-CN" altLang="en-US" sz="4000" b="1" smtClean="0">
                <a:effectLst/>
                <a:ea typeface="华文仿宋" pitchFamily="2" charset="-122"/>
              </a:rPr>
              <a:t>中国区域卫生信息化的</a:t>
            </a:r>
          </a:p>
          <a:p>
            <a:pPr marL="0" indent="0" algn="ctr">
              <a:buFont typeface="Wingdings" pitchFamily="2" charset="2"/>
              <a:buNone/>
            </a:pPr>
            <a:r>
              <a:rPr lang="zh-CN" altLang="en-US" sz="4000" b="1" smtClean="0">
                <a:effectLst/>
                <a:ea typeface="华文仿宋" pitchFamily="2" charset="-122"/>
              </a:rPr>
              <a:t>发展和现状</a:t>
            </a:r>
            <a:endParaRPr lang="en-US" altLang="zh-CN" sz="4000" b="1" smtClean="0">
              <a:effectLst/>
              <a:ea typeface="华文仿宋" pitchFamily="2" charset="-122"/>
            </a:endParaRPr>
          </a:p>
        </p:txBody>
      </p:sp>
      <p:sp>
        <p:nvSpPr>
          <p:cNvPr id="212995" name="Rectangle 4"/>
          <p:cNvSpPr>
            <a:spLocks noGrp="1" noChangeArrowheads="1"/>
          </p:cNvSpPr>
          <p:nvPr>
            <p:ph type="title"/>
          </p:nvPr>
        </p:nvSpPr>
        <p:spPr>
          <a:xfrm>
            <a:off x="795338" y="503238"/>
            <a:ext cx="8778875" cy="333375"/>
          </a:xfrm>
        </p:spPr>
        <p:txBody>
          <a:bodyPr anchor="b"/>
          <a:lstStyle/>
          <a:p>
            <a:r>
              <a:rPr lang="zh-CN" altLang="en-US" sz="2800" b="1" smtClean="0">
                <a:ea typeface="华文仿宋" pitchFamily="2" charset="-122"/>
              </a:rPr>
              <a:t>上海市闵行区卫生局</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31050"/>
            <a:ext cx="2095500" cy="292100"/>
          </a:xfrm>
          <a:prstGeom prst="rect">
            <a:avLst/>
          </a:prstGeom>
          <a:noFill/>
          <a:ln>
            <a:miter lim="800000"/>
            <a:headEnd/>
            <a:tailEnd/>
          </a:ln>
        </p:spPr>
        <p:txBody>
          <a:bodyPr lIns="0" tIns="0" rIns="0" bIns="0" anchor="b"/>
          <a:lstStyle/>
          <a:p>
            <a:pPr algn="ctr" eaLnBrk="0" hangingPunct="0">
              <a:spcBef>
                <a:spcPct val="50000"/>
              </a:spcBef>
              <a:defRPr/>
            </a:pPr>
            <a:fld id="{0E1AA441-DDBD-4BF5-9458-A61ED4329940}" type="slidenum">
              <a:rPr kumimoji="0" lang="zh-CN" altLang="en-US" b="0"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41</a:t>
            </a:fld>
            <a:endParaRPr kumimoji="0" lang="en-US" altLang="zh-CN" b="0" i="0">
              <a:effectLst>
                <a:outerShdw blurRad="38100" dist="38100" dir="2700000" algn="tl">
                  <a:srgbClr val="C0C0C0"/>
                </a:outerShdw>
              </a:effectLst>
              <a:latin typeface="Arial" pitchFamily="34" charset="0"/>
              <a:ea typeface="宋体" pitchFamily="2" charset="-122"/>
            </a:endParaRPr>
          </a:p>
        </p:txBody>
      </p:sp>
      <p:sp>
        <p:nvSpPr>
          <p:cNvPr id="215042" name="Rectangle 2"/>
          <p:cNvSpPr>
            <a:spLocks noGrp="1" noChangeArrowheads="1"/>
          </p:cNvSpPr>
          <p:nvPr>
            <p:ph type="title" idx="4294967295"/>
          </p:nvPr>
        </p:nvSpPr>
        <p:spPr/>
        <p:txBody>
          <a:bodyPr/>
          <a:lstStyle/>
          <a:p>
            <a:r>
              <a:rPr lang="zh-CN" altLang="en-US" sz="2800" b="1" smtClean="0">
                <a:ea typeface="华文仿宋" pitchFamily="2" charset="-122"/>
              </a:rPr>
              <a:t>中国区域卫生信息化的发展</a:t>
            </a:r>
          </a:p>
        </p:txBody>
      </p:sp>
      <p:sp>
        <p:nvSpPr>
          <p:cNvPr id="215043" name="Rectangle 3"/>
          <p:cNvSpPr>
            <a:spLocks noGrp="1" noChangeArrowheads="1"/>
          </p:cNvSpPr>
          <p:nvPr>
            <p:ph type="body" idx="4294967295"/>
          </p:nvPr>
        </p:nvSpPr>
        <p:spPr>
          <a:noFill/>
        </p:spPr>
        <p:txBody>
          <a:bodyPr/>
          <a:lstStyle/>
          <a:p>
            <a:pPr>
              <a:buFont typeface="Wingdings" pitchFamily="2" charset="2"/>
              <a:buNone/>
            </a:pPr>
            <a:r>
              <a:rPr lang="en-US" altLang="ko-KR" sz="2000" dirty="0" smtClean="0">
                <a:effectLst/>
                <a:latin typeface="华文仿宋" pitchFamily="2" charset="-122"/>
                <a:ea typeface="华文仿宋" pitchFamily="2" charset="-122"/>
              </a:rPr>
              <a:t>1.	</a:t>
            </a:r>
            <a:r>
              <a:rPr lang="zh-CN" altLang="en-US" sz="2000" dirty="0" smtClean="0">
                <a:effectLst/>
                <a:latin typeface="华文仿宋" pitchFamily="2" charset="-122"/>
                <a:ea typeface="华文仿宋" pitchFamily="2" charset="-122"/>
              </a:rPr>
              <a:t>卫生部</a:t>
            </a:r>
            <a:r>
              <a:rPr lang="en-US" altLang="zh-CN"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全国</a:t>
            </a:r>
            <a:r>
              <a:rPr lang="zh-CN" altLang="en-US" sz="2000" dirty="0" smtClean="0">
                <a:effectLst/>
                <a:latin typeface="华文仿宋" pitchFamily="2" charset="-122"/>
                <a:ea typeface="华文仿宋" pitchFamily="2" charset="-122"/>
              </a:rPr>
              <a:t>卫生信息化发展规划纲要（</a:t>
            </a:r>
            <a:r>
              <a:rPr lang="en-US" altLang="zh-CN" sz="2000" dirty="0" smtClean="0">
                <a:effectLst/>
                <a:latin typeface="华文仿宋" pitchFamily="2" charset="-122"/>
                <a:ea typeface="华文仿宋" pitchFamily="2" charset="-122"/>
              </a:rPr>
              <a:t>2003-2010</a:t>
            </a:r>
            <a:r>
              <a:rPr lang="zh-CN" altLang="en-US" sz="2000" dirty="0" smtClean="0">
                <a:effectLst/>
                <a:latin typeface="华文仿宋" pitchFamily="2" charset="-122"/>
                <a:ea typeface="华文仿宋" pitchFamily="2" charset="-122"/>
              </a:rPr>
              <a:t>）</a:t>
            </a:r>
            <a:r>
              <a:rPr lang="en-US" altLang="zh-CN"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鼓励在全中国发展区域卫生信息化和数字医院</a:t>
            </a:r>
            <a:endParaRPr lang="en-US" altLang="ko-KR" sz="2000" dirty="0" smtClean="0">
              <a:effectLst/>
              <a:latin typeface="华文仿宋" pitchFamily="2" charset="-122"/>
              <a:ea typeface="华文仿宋" pitchFamily="2" charset="-122"/>
            </a:endParaRPr>
          </a:p>
          <a:p>
            <a:pPr>
              <a:buFont typeface="Wingdings" pitchFamily="2" charset="2"/>
              <a:buNone/>
            </a:pPr>
            <a:r>
              <a:rPr lang="en-US" altLang="ko-KR" sz="2000" dirty="0" smtClean="0">
                <a:effectLst/>
                <a:latin typeface="华文仿宋" pitchFamily="2" charset="-122"/>
                <a:ea typeface="华文仿宋" pitchFamily="2" charset="-122"/>
              </a:rPr>
              <a:t>2.	</a:t>
            </a:r>
            <a:r>
              <a:rPr lang="zh-CN" altLang="en-US" sz="2000" dirty="0" smtClean="0">
                <a:effectLst/>
                <a:latin typeface="华文仿宋" pitchFamily="2" charset="-122"/>
                <a:ea typeface="华文仿宋" pitchFamily="2" charset="-122"/>
              </a:rPr>
              <a:t>该纲要有力推动了中国区域卫生信息化建设的发展，各地卫生局开始大量投入区域卫生信息化和数字医院的建设工作 </a:t>
            </a:r>
            <a:endParaRPr lang="en-US" altLang="ko-KR" sz="2000" dirty="0" smtClean="0">
              <a:effectLst/>
              <a:latin typeface="华文仿宋" pitchFamily="2" charset="-122"/>
              <a:ea typeface="华文仿宋" pitchFamily="2" charset="-122"/>
            </a:endParaRPr>
          </a:p>
          <a:p>
            <a:pPr>
              <a:buNone/>
            </a:pPr>
            <a:r>
              <a:rPr lang="en-US" altLang="ko-KR" sz="2000" dirty="0" smtClean="0">
                <a:effectLst/>
                <a:latin typeface="华文仿宋" pitchFamily="2" charset="-122"/>
                <a:ea typeface="华文仿宋" pitchFamily="2" charset="-122"/>
              </a:rPr>
              <a:t>3.	</a:t>
            </a:r>
            <a:r>
              <a:rPr lang="zh-CN" altLang="en-US" sz="2000" dirty="0" smtClean="0">
                <a:effectLst/>
                <a:latin typeface="华文仿宋" pitchFamily="2" charset="-122"/>
                <a:ea typeface="华文仿宋" pitchFamily="2" charset="-122"/>
              </a:rPr>
              <a:t>在过去的几年里</a:t>
            </a:r>
            <a:r>
              <a:rPr lang="zh-CN" altLang="en-US" sz="2000" dirty="0" smtClean="0">
                <a:effectLst/>
                <a:latin typeface="华文仿宋" pitchFamily="2" charset="-122"/>
                <a:ea typeface="华文仿宋" pitchFamily="2" charset="-122"/>
              </a:rPr>
              <a:t>，一些区域卫生信息</a:t>
            </a:r>
            <a:r>
              <a:rPr lang="zh-CN" altLang="en-US" sz="2000" dirty="0" smtClean="0">
                <a:effectLst/>
                <a:latin typeface="华文仿宋" pitchFamily="2" charset="-122"/>
                <a:ea typeface="华文仿宋" pitchFamily="2" charset="-122"/>
              </a:rPr>
              <a:t>建设项目可以逐步实现一些有限的</a:t>
            </a:r>
            <a:r>
              <a:rPr lang="zh-CN" altLang="en-US" sz="2000" dirty="0" smtClean="0">
                <a:effectLst/>
                <a:latin typeface="华文仿宋" pitchFamily="2" charset="-122"/>
                <a:ea typeface="华文仿宋" pitchFamily="2" charset="-122"/>
              </a:rPr>
              <a:t>数据共享，比如</a:t>
            </a:r>
            <a:r>
              <a:rPr lang="zh-CN" altLang="en-US" sz="2000" dirty="0" smtClean="0">
                <a:effectLst/>
                <a:latin typeface="华文仿宋" pitchFamily="2" charset="-122"/>
                <a:ea typeface="华文仿宋" pitchFamily="2" charset="-122"/>
              </a:rPr>
              <a:t>检验、诊断和一些病人信息等</a:t>
            </a:r>
            <a:endParaRPr lang="en-US" altLang="ko-KR" sz="2000" dirty="0" smtClean="0">
              <a:effectLst/>
              <a:latin typeface="华文仿宋" pitchFamily="2" charset="-122"/>
              <a:ea typeface="华文仿宋" pitchFamily="2" charset="-122"/>
            </a:endParaRPr>
          </a:p>
          <a:p>
            <a:pPr>
              <a:buFont typeface="Wingdings" pitchFamily="2" charset="2"/>
              <a:buNone/>
            </a:pPr>
            <a:r>
              <a:rPr lang="en-US" altLang="ko-KR" sz="2000" dirty="0" smtClean="0">
                <a:effectLst/>
                <a:latin typeface="华文仿宋" pitchFamily="2" charset="-122"/>
                <a:ea typeface="华文仿宋" pitchFamily="2" charset="-122"/>
              </a:rPr>
              <a:t>4.	</a:t>
            </a:r>
            <a:r>
              <a:rPr lang="zh-CN" altLang="en-US" sz="2000" dirty="0" smtClean="0">
                <a:effectLst/>
                <a:latin typeface="华文仿宋" pitchFamily="2" charset="-122"/>
                <a:ea typeface="华文仿宋" pitchFamily="2" charset="-122"/>
              </a:rPr>
              <a:t>新医改将发展区域卫生信息化和建设居民健康档案作为重要的工作之一，同时新医改通过各种方式为区域卫生信息化建设提供了大量的资金支持，因此大家期待在未来的几年内取得更大的实质性的进步 </a:t>
            </a:r>
            <a:endParaRPr lang="en-US" altLang="ko-KR" sz="2000" dirty="0" smtClean="0">
              <a:effectLst/>
              <a:latin typeface="华文仿宋" pitchFamily="2" charset="-122"/>
              <a:ea typeface="华文仿宋" pitchFamily="2" charset="-122"/>
            </a:endParaRPr>
          </a:p>
          <a:p>
            <a:pPr>
              <a:buFont typeface="Wingdings" pitchFamily="2" charset="2"/>
              <a:buNone/>
            </a:pPr>
            <a:r>
              <a:rPr lang="en-US" altLang="ko-KR" sz="2000" dirty="0" smtClean="0">
                <a:effectLst/>
                <a:latin typeface="华文仿宋" pitchFamily="2" charset="-122"/>
                <a:ea typeface="华文仿宋" pitchFamily="2" charset="-122"/>
              </a:rPr>
              <a:t>5.	</a:t>
            </a:r>
            <a:r>
              <a:rPr lang="zh-CN" altLang="en-US" sz="2000" dirty="0" smtClean="0">
                <a:effectLst/>
                <a:latin typeface="华文仿宋" pitchFamily="2" charset="-122"/>
                <a:ea typeface="华文仿宋" pitchFamily="2" charset="-122"/>
              </a:rPr>
              <a:t>目前在很多省、市都出现了更多的区域卫生信息化的项目和资金，甚至美国政府都将会为一到两个主要的中国区域卫生信息化项目提供资金支持</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例如</a:t>
            </a:r>
            <a:r>
              <a:rPr lang="zh-CN" altLang="en-US" sz="2000" dirty="0" smtClean="0">
                <a:effectLst/>
                <a:latin typeface="华文仿宋" pitchFamily="2" charset="-122"/>
                <a:ea typeface="华文仿宋" pitchFamily="2" charset="-122"/>
              </a:rPr>
              <a:t>四川省</a:t>
            </a:r>
            <a:r>
              <a:rPr lang="zh-CN" altLang="en-US" sz="2000" dirty="0" smtClean="0">
                <a:effectLst/>
                <a:latin typeface="华文仿宋" pitchFamily="2" charset="-122"/>
                <a:ea typeface="华文仿宋" pitchFamily="2" charset="-122"/>
              </a:rPr>
              <a:t>卫生厅的电子健康档案和区域卫生信息化项目</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EC1A7F50-B85D-43E0-931D-49DE127CF08F}" type="slidenum">
              <a:rPr lang="zh-CN" altLang="en-US"/>
              <a:pPr>
                <a:defRPr/>
              </a:pPr>
              <a:t>42</a:t>
            </a:fld>
            <a:endParaRPr lang="en-US" altLang="zh-CN"/>
          </a:p>
        </p:txBody>
      </p:sp>
      <p:sp>
        <p:nvSpPr>
          <p:cNvPr id="216066" name="Rectangle 2"/>
          <p:cNvSpPr>
            <a:spLocks noGrp="1" noChangeArrowheads="1"/>
          </p:cNvSpPr>
          <p:nvPr>
            <p:ph type="title" idx="4294967295"/>
          </p:nvPr>
        </p:nvSpPr>
        <p:spPr/>
        <p:txBody>
          <a:bodyPr/>
          <a:lstStyle/>
          <a:p>
            <a:r>
              <a:rPr lang="zh-CN" altLang="en-US" sz="2800" b="1" dirty="0" smtClean="0">
                <a:ea typeface="华文仿宋" pitchFamily="2" charset="-122"/>
              </a:rPr>
              <a:t>中国区域卫生</a:t>
            </a:r>
            <a:r>
              <a:rPr lang="zh-CN" altLang="en-US" sz="2800" b="1" dirty="0" smtClean="0">
                <a:ea typeface="华文仿宋" pitchFamily="2" charset="-122"/>
              </a:rPr>
              <a:t>信息化概览</a:t>
            </a:r>
            <a:endParaRPr lang="en-US" altLang="zh-CN" sz="2800" b="1" dirty="0" smtClean="0">
              <a:ea typeface="华文仿宋" pitchFamily="2" charset="-122"/>
            </a:endParaRPr>
          </a:p>
        </p:txBody>
      </p:sp>
      <p:sp>
        <p:nvSpPr>
          <p:cNvPr id="216067" name="Rectangle 3"/>
          <p:cNvSpPr>
            <a:spLocks noGrp="1" noChangeArrowheads="1"/>
          </p:cNvSpPr>
          <p:nvPr>
            <p:ph type="body" idx="4294967295"/>
          </p:nvPr>
        </p:nvSpPr>
        <p:spPr>
          <a:xfrm>
            <a:off x="806450" y="1363663"/>
            <a:ext cx="8480425" cy="5748337"/>
          </a:xfrm>
          <a:noFill/>
        </p:spPr>
        <p:txBody>
          <a:bodyPr/>
          <a:lstStyle/>
          <a:p>
            <a:pPr>
              <a:buClrTx/>
              <a:buFont typeface="Arial Black" pitchFamily="34" charset="0"/>
              <a:buAutoNum type="arabicPeriod"/>
              <a:tabLst>
                <a:tab pos="457200" algn="l"/>
              </a:tabLst>
            </a:pPr>
            <a:r>
              <a:rPr lang="zh-CN" altLang="en-US" sz="2000" dirty="0" smtClean="0">
                <a:effectLst/>
                <a:latin typeface="华文仿宋" pitchFamily="2" charset="-122"/>
                <a:ea typeface="华文仿宋" pitchFamily="2" charset="-122"/>
              </a:rPr>
              <a:t>我们对当前正在发生的区域卫生信息化相关的采购行为数量之多颇有些意外。我们回顾性地分析了</a:t>
            </a:r>
            <a:r>
              <a:rPr lang="en-US" altLang="zh-CN" sz="2000" dirty="0" smtClean="0">
                <a:effectLst/>
                <a:latin typeface="华文仿宋" pitchFamily="2" charset="-122"/>
                <a:ea typeface="华文仿宋" pitchFamily="2" charset="-122"/>
              </a:rPr>
              <a:t>2011</a:t>
            </a:r>
            <a:r>
              <a:rPr lang="zh-CN" altLang="en-US" sz="2000" dirty="0" smtClean="0">
                <a:effectLst/>
                <a:latin typeface="华文仿宋" pitchFamily="2" charset="-122"/>
                <a:ea typeface="华文仿宋" pitchFamily="2" charset="-122"/>
              </a:rPr>
              <a:t>年前</a:t>
            </a:r>
            <a:r>
              <a:rPr lang="en-US" altLang="zh-CN" sz="2000" dirty="0" smtClean="0">
                <a:effectLst/>
                <a:latin typeface="华文仿宋" pitchFamily="2" charset="-122"/>
                <a:ea typeface="华文仿宋" pitchFamily="2" charset="-122"/>
              </a:rPr>
              <a:t>7</a:t>
            </a:r>
            <a:r>
              <a:rPr lang="zh-CN" altLang="en-US" sz="2000" dirty="0" smtClean="0">
                <a:effectLst/>
                <a:latin typeface="华文仿宋" pitchFamily="2" charset="-122"/>
                <a:ea typeface="华文仿宋" pitchFamily="2" charset="-122"/>
              </a:rPr>
              <a:t>个月区域卫生信息化的招标数据，发现卫生局为支持区域卫生信息化的采购有</a:t>
            </a:r>
            <a:r>
              <a:rPr lang="en-US" altLang="zh-CN" sz="2000" dirty="0" smtClean="0">
                <a:effectLst/>
                <a:latin typeface="华文仿宋" pitchFamily="2" charset="-122"/>
                <a:ea typeface="华文仿宋" pitchFamily="2" charset="-122"/>
              </a:rPr>
              <a:t>63</a:t>
            </a:r>
            <a:r>
              <a:rPr lang="zh-CN" altLang="en-US" sz="2000" dirty="0" smtClean="0">
                <a:effectLst/>
                <a:latin typeface="华文仿宋" pitchFamily="2" charset="-122"/>
                <a:ea typeface="华文仿宋" pitchFamily="2" charset="-122"/>
              </a:rPr>
              <a:t>次</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采购</a:t>
            </a:r>
            <a:r>
              <a:rPr lang="zh-CN" altLang="en-US" sz="2000" dirty="0" smtClean="0">
                <a:effectLst/>
                <a:latin typeface="华文仿宋" pitchFamily="2" charset="-122"/>
                <a:ea typeface="华文仿宋" pitchFamily="2" charset="-122"/>
              </a:rPr>
              <a:t>者包括</a:t>
            </a:r>
            <a:r>
              <a:rPr lang="zh-CN" altLang="en-US" sz="2000" dirty="0" smtClean="0">
                <a:effectLst/>
                <a:latin typeface="华文仿宋" pitchFamily="2" charset="-122"/>
                <a:ea typeface="华文仿宋" pitchFamily="2" charset="-122"/>
              </a:rPr>
              <a:t>不同</a:t>
            </a:r>
            <a:r>
              <a:rPr lang="zh-CN" altLang="en-US" sz="2000" dirty="0" smtClean="0">
                <a:effectLst/>
                <a:latin typeface="华文仿宋" pitchFamily="2" charset="-122"/>
                <a:ea typeface="华文仿宋" pitchFamily="2" charset="-122"/>
              </a:rPr>
              <a:t>级别的卫生行政机构，总结如下：</a:t>
            </a:r>
          </a:p>
          <a:p>
            <a:pPr algn="ctr">
              <a:buClrTx/>
              <a:buFont typeface="Arial Black" pitchFamily="34" charset="0"/>
              <a:buNone/>
              <a:tabLst>
                <a:tab pos="457200" algn="l"/>
              </a:tabLst>
            </a:pPr>
            <a:r>
              <a:rPr lang="zh-CN" altLang="en-US" sz="2000" dirty="0" smtClean="0">
                <a:effectLst/>
                <a:latin typeface="华文仿宋" pitchFamily="2" charset="-122"/>
                <a:ea typeface="华文仿宋" pitchFamily="2" charset="-122"/>
              </a:rPr>
              <a:t>招标总额的单位为百万人民币</a:t>
            </a:r>
          </a:p>
          <a:p>
            <a:pPr>
              <a:buFont typeface="Wingdings" pitchFamily="2" charset="2"/>
              <a:buNone/>
              <a:tabLst>
                <a:tab pos="457200" algn="l"/>
              </a:tabLst>
            </a:pPr>
            <a:endParaRPr lang="en-US" altLang="ko-KR" sz="2000" dirty="0" smtClean="0">
              <a:effectLst/>
              <a:latin typeface="华文仿宋" pitchFamily="2" charset="-122"/>
              <a:ea typeface="华文仿宋" pitchFamily="2" charset="-122"/>
            </a:endParaRPr>
          </a:p>
          <a:p>
            <a:pPr>
              <a:buFont typeface="Wingdings" pitchFamily="2" charset="2"/>
              <a:buAutoNum type="arabicPeriod"/>
              <a:tabLst>
                <a:tab pos="457200" algn="l"/>
              </a:tabLst>
            </a:pPr>
            <a:endParaRPr lang="en-US" altLang="ko-KR" sz="2000" dirty="0" smtClean="0">
              <a:effectLst/>
              <a:latin typeface="华文仿宋" pitchFamily="2" charset="-122"/>
              <a:ea typeface="华文仿宋" pitchFamily="2" charset="-122"/>
            </a:endParaRPr>
          </a:p>
          <a:p>
            <a:pPr>
              <a:buFont typeface="Wingdings" pitchFamily="2" charset="2"/>
              <a:buAutoNum type="arabicPeriod"/>
              <a:tabLst>
                <a:tab pos="457200" algn="l"/>
              </a:tabLst>
            </a:pPr>
            <a:endParaRPr lang="en-US" altLang="ko-KR" sz="2000" dirty="0" smtClean="0">
              <a:effectLst/>
              <a:latin typeface="华文仿宋" pitchFamily="2" charset="-122"/>
              <a:ea typeface="华文仿宋" pitchFamily="2" charset="-122"/>
            </a:endParaRPr>
          </a:p>
          <a:p>
            <a:pPr>
              <a:buFont typeface="Wingdings" pitchFamily="2" charset="2"/>
              <a:buAutoNum type="arabicPeriod"/>
              <a:tabLst>
                <a:tab pos="457200" algn="l"/>
              </a:tabLst>
            </a:pPr>
            <a:endParaRPr lang="en-US" altLang="ko-KR" sz="2000" dirty="0" smtClean="0">
              <a:effectLst/>
              <a:latin typeface="华文仿宋" pitchFamily="2" charset="-122"/>
              <a:ea typeface="华文仿宋" pitchFamily="2" charset="-122"/>
            </a:endParaRPr>
          </a:p>
          <a:p>
            <a:pPr>
              <a:spcBef>
                <a:spcPct val="0"/>
              </a:spcBef>
              <a:buClr>
                <a:schemeClr val="tx1"/>
              </a:buClr>
              <a:buFont typeface="Wingdings" pitchFamily="2" charset="2"/>
              <a:buAutoNum type="arabicPeriod" startAt="2"/>
              <a:tabLst>
                <a:tab pos="457200" algn="l"/>
              </a:tabLst>
            </a:pPr>
            <a:r>
              <a:rPr lang="zh-CN" altLang="en-US" sz="2000" dirty="0" smtClean="0">
                <a:effectLst/>
                <a:latin typeface="华文仿宋" pitchFamily="2" charset="-122"/>
                <a:ea typeface="华文仿宋" pitchFamily="2" charset="-122"/>
              </a:rPr>
              <a:t>区域卫生信息化项目可以有各种不同的投资模式，</a:t>
            </a:r>
            <a:r>
              <a:rPr lang="zh-CN" altLang="en-US" sz="2000" dirty="0" smtClean="0">
                <a:effectLst/>
                <a:latin typeface="华文仿宋" pitchFamily="2" charset="-122"/>
                <a:ea typeface="华文仿宋" pitchFamily="2" charset="-122"/>
              </a:rPr>
              <a:t>但是</a:t>
            </a:r>
            <a:r>
              <a:rPr lang="zh-CN" altLang="en-US" sz="2000" dirty="0" smtClean="0">
                <a:effectLst/>
                <a:latin typeface="华文仿宋" pitchFamily="2" charset="-122"/>
                <a:ea typeface="华文仿宋" pitchFamily="2" charset="-122"/>
              </a:rPr>
              <a:t>购买</a:t>
            </a:r>
            <a:r>
              <a:rPr lang="zh-CN" altLang="en-US" sz="2000" dirty="0" smtClean="0">
                <a:effectLst/>
                <a:latin typeface="华文仿宋" pitchFamily="2" charset="-122"/>
                <a:ea typeface="华文仿宋" pitchFamily="2" charset="-122"/>
              </a:rPr>
              <a:t>行为</a:t>
            </a:r>
            <a:r>
              <a:rPr lang="zh-CN" altLang="en-US" sz="2000" dirty="0" smtClean="0">
                <a:effectLst/>
                <a:latin typeface="华文仿宋" pitchFamily="2" charset="-122"/>
                <a:ea typeface="华文仿宋" pitchFamily="2" charset="-122"/>
              </a:rPr>
              <a:t>主要分为三种：</a:t>
            </a:r>
            <a:endParaRPr lang="en-US" altLang="ko-KR" sz="2000" dirty="0" smtClean="0">
              <a:effectLst/>
              <a:latin typeface="华文仿宋" pitchFamily="2" charset="-122"/>
              <a:ea typeface="华文仿宋" pitchFamily="2" charset="-122"/>
            </a:endParaRPr>
          </a:p>
        </p:txBody>
      </p:sp>
      <p:graphicFrame>
        <p:nvGraphicFramePr>
          <p:cNvPr id="67709" name="Group 125"/>
          <p:cNvGraphicFramePr>
            <a:graphicFrameLocks noGrp="1"/>
          </p:cNvGraphicFramePr>
          <p:nvPr/>
        </p:nvGraphicFramePr>
        <p:xfrm>
          <a:off x="1296988" y="3836988"/>
          <a:ext cx="7659687" cy="1981200"/>
        </p:xfrm>
        <a:graphic>
          <a:graphicData uri="http://schemas.openxmlformats.org/drawingml/2006/table">
            <a:tbl>
              <a:tblPr/>
              <a:tblGrid>
                <a:gridCol w="1878012"/>
                <a:gridCol w="1966913"/>
                <a:gridCol w="3814762"/>
              </a:tblGrid>
              <a:tr h="274638">
                <a:tc>
                  <a:txBody>
                    <a:bodyPr/>
                    <a:lstStyle/>
                    <a:p>
                      <a:pPr marL="0" marR="0" lvl="0" indent="0" algn="l" defTabSz="1019175" rtl="0" eaLnBrk="0" fontAlgn="base" latinLnBrk="0" hangingPunct="0">
                        <a:lnSpc>
                          <a:spcPct val="100000"/>
                        </a:lnSpc>
                        <a:spcBef>
                          <a:spcPct val="100000"/>
                        </a:spcBef>
                        <a:spcAft>
                          <a:spcPct val="0"/>
                        </a:spcAft>
                        <a:buClr>
                          <a:srgbClr val="ACA696"/>
                        </a:buClr>
                        <a:buSzTx/>
                        <a:buFont typeface="Wingdings" pitchFamily="2" charset="2"/>
                        <a:buNone/>
                        <a:tabLst/>
                      </a:pPr>
                      <a:endParaRPr kumimoji="1" lang="zh-CN" altLang="en-US" sz="2000" b="0" i="0"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zh-CN" altLang="en-US" sz="2000" b="1" i="0" u="sng" strike="noStrike" cap="none" normalizeH="0" baseline="0" smtClean="0">
                          <a:ln>
                            <a:noFill/>
                          </a:ln>
                          <a:solidFill>
                            <a:schemeClr val="tx1"/>
                          </a:solidFill>
                          <a:effectLst/>
                          <a:latin typeface="华文仿宋" pitchFamily="2" charset="-122"/>
                          <a:ea typeface="华文仿宋" pitchFamily="2" charset="-122"/>
                        </a:rPr>
                        <a:t>招标总数</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zh-CN" altLang="en-US" sz="2000" b="1" i="0" u="sng" strike="noStrike" cap="none" normalizeH="0" baseline="0" smtClean="0">
                          <a:ln>
                            <a:noFill/>
                          </a:ln>
                          <a:solidFill>
                            <a:schemeClr val="tx1"/>
                          </a:solidFill>
                          <a:effectLst/>
                          <a:latin typeface="华文仿宋" pitchFamily="2" charset="-122"/>
                          <a:ea typeface="华文仿宋" pitchFamily="2" charset="-122"/>
                        </a:rPr>
                        <a:t>中标总额</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a:noFill/>
                    </a:lnL>
                    <a:lnR cap="flat">
                      <a:noFill/>
                    </a:lnR>
                    <a:lnT cap="flat">
                      <a:noFill/>
                    </a:lnT>
                    <a:lnB>
                      <a:noFill/>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华文仿宋" pitchFamily="2" charset="-122"/>
                          <a:ea typeface="华文仿宋" pitchFamily="2" charset="-122"/>
                        </a:rPr>
                        <a:t>区卫生局</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25</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20.0 </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华文仿宋" pitchFamily="2" charset="-122"/>
                          <a:ea typeface="华文仿宋" pitchFamily="2" charset="-122"/>
                        </a:rPr>
                        <a:t>市卫生局</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23</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69.0 </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华文仿宋" pitchFamily="2" charset="-122"/>
                          <a:ea typeface="华文仿宋" pitchFamily="2" charset="-122"/>
                        </a:rPr>
                        <a:t>省卫生厅</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15</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none" strike="noStrike" cap="none" normalizeH="0" baseline="0" smtClean="0">
                          <a:ln>
                            <a:noFill/>
                          </a:ln>
                          <a:solidFill>
                            <a:schemeClr val="tx1"/>
                          </a:solidFill>
                          <a:effectLst/>
                          <a:latin typeface="华文仿宋" pitchFamily="2" charset="-122"/>
                          <a:ea typeface="华文仿宋" pitchFamily="2" charset="-122"/>
                          <a:cs typeface="Arial" charset="0"/>
                        </a:rPr>
                        <a:t>57.6</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1" lang="zh-CN" altLang="en-US" sz="2000" b="1" i="0" u="none" strike="noStrike" cap="none" normalizeH="0" baseline="0" smtClean="0">
                          <a:ln>
                            <a:noFill/>
                          </a:ln>
                          <a:solidFill>
                            <a:schemeClr val="tx1"/>
                          </a:solidFill>
                          <a:effectLst/>
                          <a:latin typeface="华文仿宋" pitchFamily="2" charset="-122"/>
                          <a:ea typeface="华文仿宋" pitchFamily="2" charset="-122"/>
                        </a:rPr>
                        <a:t>总计</a:t>
                      </a:r>
                      <a:endParaRPr kumimoji="1" lang="zh-CN" altLang="en-US" sz="2000" b="1" i="1" u="none" strike="noStrike" cap="none" normalizeH="0" baseline="0" smtClean="0">
                        <a:ln>
                          <a:noFill/>
                        </a:ln>
                        <a:solidFill>
                          <a:schemeClr val="tx1"/>
                        </a:solidFill>
                        <a:effectLst/>
                        <a:latin typeface="华文仿宋" pitchFamily="2" charset="-122"/>
                        <a:ea typeface="华文仿宋" pitchFamily="2" charset="-122"/>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sng" strike="noStrike" cap="none" normalizeH="0" baseline="0" smtClean="0">
                          <a:ln>
                            <a:noFill/>
                          </a:ln>
                          <a:solidFill>
                            <a:schemeClr val="tx1"/>
                          </a:solidFill>
                          <a:effectLst/>
                          <a:latin typeface="华文仿宋" pitchFamily="2" charset="-122"/>
                          <a:ea typeface="华文仿宋" pitchFamily="2" charset="-122"/>
                          <a:cs typeface="Arial" charset="0"/>
                        </a:rPr>
                        <a:t>63</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altLang="zh-CN" sz="2000" b="0" i="0" u="sng" strike="noStrike" cap="none" normalizeH="0" baseline="0" smtClean="0">
                          <a:ln>
                            <a:noFill/>
                          </a:ln>
                          <a:solidFill>
                            <a:schemeClr val="tx1"/>
                          </a:solidFill>
                          <a:effectLst/>
                          <a:latin typeface="华文仿宋" pitchFamily="2" charset="-122"/>
                          <a:ea typeface="华文仿宋" pitchFamily="2" charset="-122"/>
                          <a:cs typeface="Arial" charset="0"/>
                        </a:rPr>
                        <a:t>146.6</a:t>
                      </a:r>
                      <a:endParaRPr kumimoji="1" lang="en-US" altLang="zh-CN" sz="2000" b="1" i="1" u="none" strike="noStrike" cap="none" normalizeH="0" baseline="0" smtClean="0">
                        <a:ln>
                          <a:noFill/>
                        </a:ln>
                        <a:solidFill>
                          <a:schemeClr val="tx1"/>
                        </a:solidFill>
                        <a:effectLst/>
                        <a:latin typeface="华文仿宋" pitchFamily="2" charset="-122"/>
                        <a:ea typeface="华文仿宋" pitchFamily="2" charset="-122"/>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B997F543-5568-4946-B0F0-F962A0DE2C89}" type="slidenum">
              <a:rPr lang="zh-CN" altLang="en-US"/>
              <a:pPr>
                <a:defRPr/>
              </a:pPr>
              <a:t>43</a:t>
            </a:fld>
            <a:endParaRPr lang="en-US" altLang="zh-CN"/>
          </a:p>
        </p:txBody>
      </p:sp>
      <p:sp>
        <p:nvSpPr>
          <p:cNvPr id="217090" name="Rectangle 2"/>
          <p:cNvSpPr>
            <a:spLocks noGrp="1" noChangeArrowheads="1"/>
          </p:cNvSpPr>
          <p:nvPr>
            <p:ph type="title" idx="4294967295"/>
          </p:nvPr>
        </p:nvSpPr>
        <p:spPr/>
        <p:txBody>
          <a:bodyPr/>
          <a:lstStyle/>
          <a:p>
            <a:r>
              <a:rPr lang="zh-CN" altLang="en-US" sz="2800" b="1" dirty="0" smtClean="0">
                <a:ea typeface="华文仿宋" pitchFamily="2" charset="-122"/>
              </a:rPr>
              <a:t>中国区域卫生</a:t>
            </a:r>
            <a:r>
              <a:rPr lang="zh-CN" altLang="en-US" sz="2800" b="1" dirty="0" smtClean="0">
                <a:ea typeface="华文仿宋" pitchFamily="2" charset="-122"/>
              </a:rPr>
              <a:t>信息化概览</a:t>
            </a:r>
            <a:r>
              <a:rPr lang="zh-CN" altLang="en-US" sz="2800" b="1" dirty="0" smtClean="0">
                <a:ea typeface="华文仿宋" pitchFamily="2" charset="-122"/>
              </a:rPr>
              <a:t>（继续）</a:t>
            </a:r>
          </a:p>
        </p:txBody>
      </p:sp>
      <p:sp>
        <p:nvSpPr>
          <p:cNvPr id="217091" name="Rectangle 3"/>
          <p:cNvSpPr>
            <a:spLocks noGrp="1" noChangeArrowheads="1"/>
          </p:cNvSpPr>
          <p:nvPr>
            <p:ph type="body" idx="4294967295"/>
          </p:nvPr>
        </p:nvSpPr>
        <p:spPr>
          <a:xfrm>
            <a:off x="830263" y="1363663"/>
            <a:ext cx="8480425" cy="5678487"/>
          </a:xfrm>
          <a:noFill/>
        </p:spPr>
        <p:txBody>
          <a:bodyPr/>
          <a:lstStyle/>
          <a:p>
            <a:pPr>
              <a:spcBef>
                <a:spcPct val="0"/>
              </a:spcBef>
              <a:spcAft>
                <a:spcPts val="1000"/>
              </a:spcAft>
              <a:buClrTx/>
              <a:buFont typeface="Wingdings" pitchFamily="2" charset="2"/>
              <a:buAutoNum type="arabicPeriod" startAt="3"/>
            </a:pPr>
            <a:r>
              <a:rPr lang="zh-CN" altLang="en-US" sz="2000" dirty="0" smtClean="0">
                <a:effectLst/>
                <a:latin typeface="华文仿宋" pitchFamily="2" charset="-122"/>
                <a:ea typeface="华文仿宋" pitchFamily="2" charset="-122"/>
              </a:rPr>
              <a:t>第一种购买模式是卫生局鼓励其下属医院购买符合一定的指导意见的电子病历系统，对相对缺乏资金的医院会予以资助帮助采购。另外，卫生局资助社区医疗机构购买用于门诊服务的</a:t>
            </a:r>
            <a:r>
              <a:rPr lang="en-US" altLang="zh-CN" sz="2000" dirty="0" smtClean="0">
                <a:effectLst/>
                <a:latin typeface="华文仿宋" pitchFamily="2" charset="-122"/>
                <a:ea typeface="华文仿宋" pitchFamily="2" charset="-122"/>
              </a:rPr>
              <a:t>HIS</a:t>
            </a:r>
            <a:r>
              <a:rPr lang="zh-CN" altLang="en-US" sz="2000" dirty="0" smtClean="0">
                <a:effectLst/>
                <a:latin typeface="华文仿宋" pitchFamily="2" charset="-122"/>
                <a:ea typeface="华文仿宋" pitchFamily="2" charset="-122"/>
              </a:rPr>
              <a:t>和电子健康档案系统。然后，卫生局计划将社区医疗机构中的电子健康档案系统的数据和医院的电子病历系统的数据置于一个中心数据库，以便在卫生局层面进行数据分析。许多卫生局都在采取这种模式</a:t>
            </a:r>
            <a:r>
              <a:rPr lang="zh-CN" altLang="en-US" sz="2000" dirty="0" smtClean="0">
                <a:effectLst/>
                <a:latin typeface="华文仿宋" pitchFamily="2" charset="-122"/>
                <a:ea typeface="华文仿宋" pitchFamily="2" charset="-122"/>
              </a:rPr>
              <a:t>，</a:t>
            </a:r>
            <a:r>
              <a:rPr lang="zh-CN" altLang="en-US" sz="2000" dirty="0" smtClean="0">
                <a:latin typeface="华文仿宋" pitchFamily="2" charset="-122"/>
                <a:ea typeface="华文仿宋" pitchFamily="2" charset="-122"/>
              </a:rPr>
              <a:t>但</a:t>
            </a:r>
            <a:r>
              <a:rPr lang="zh-CN" altLang="en-US" sz="2000" dirty="0" smtClean="0">
                <a:latin typeface="华文仿宋" pitchFamily="2" charset="-122"/>
                <a:ea typeface="华文仿宋" pitchFamily="2" charset="-122"/>
              </a:rPr>
              <a:t>没有人知道未来积累在中心数据库中的数据如何处理。一些问题也还没有得到回答，比如</a:t>
            </a:r>
            <a:r>
              <a:rPr lang="zh-CN" altLang="en-US" sz="2000" dirty="0" smtClean="0">
                <a:latin typeface="华文仿宋" pitchFamily="2" charset="-122"/>
                <a:ea typeface="华文仿宋" pitchFamily="2" charset="-122"/>
              </a:rPr>
              <a:t>：</a:t>
            </a:r>
            <a:endParaRPr lang="en-US" altLang="ko-KR" sz="2000" dirty="0" smtClean="0">
              <a:effectLst/>
              <a:latin typeface="华文仿宋" pitchFamily="2" charset="-122"/>
              <a:ea typeface="华文仿宋" pitchFamily="2" charset="-122"/>
            </a:endParaRPr>
          </a:p>
          <a:p>
            <a:pPr lvl="1">
              <a:spcBef>
                <a:spcPct val="0"/>
              </a:spcBef>
              <a:spcAft>
                <a:spcPts val="1000"/>
              </a:spcAft>
              <a:buFont typeface="Wingdings" pitchFamily="2" charset="2"/>
              <a:buChar char="n"/>
            </a:pPr>
            <a:r>
              <a:rPr lang="zh-CN" altLang="en-US" sz="2000" dirty="0" smtClean="0">
                <a:effectLst/>
                <a:latin typeface="华文仿宋" pitchFamily="2" charset="-122"/>
                <a:ea typeface="华文仿宋" pitchFamily="2" charset="-122"/>
              </a:rPr>
              <a:t>电子健康档案和电子病历的数据如何关联？</a:t>
            </a:r>
            <a:endParaRPr lang="en-US" altLang="zh-CN" sz="2000" dirty="0" smtClean="0">
              <a:effectLst/>
              <a:latin typeface="华文仿宋" pitchFamily="2" charset="-122"/>
              <a:ea typeface="华文仿宋" pitchFamily="2" charset="-122"/>
            </a:endParaRPr>
          </a:p>
          <a:p>
            <a:pPr lvl="1">
              <a:spcBef>
                <a:spcPct val="0"/>
              </a:spcBef>
              <a:spcAft>
                <a:spcPts val="1000"/>
              </a:spcAft>
              <a:buFont typeface="Wingdings" pitchFamily="2" charset="2"/>
              <a:buChar char="n"/>
            </a:pPr>
            <a:r>
              <a:rPr lang="zh-CN" altLang="en-US" sz="2000" dirty="0" smtClean="0">
                <a:effectLst/>
                <a:latin typeface="华文仿宋" pitchFamily="2" charset="-122"/>
                <a:ea typeface="华文仿宋" pitchFamily="2" charset="-122"/>
              </a:rPr>
              <a:t>对于病人门诊病历本中仍未电子化的手工数据（几乎包含了医院所有门诊行为的信息）如何处理？</a:t>
            </a:r>
            <a:endParaRPr lang="en-US" altLang="zh-CN" sz="2000" dirty="0" smtClean="0">
              <a:effectLst/>
              <a:latin typeface="华文仿宋" pitchFamily="2" charset="-122"/>
              <a:ea typeface="华文仿宋" pitchFamily="2" charset="-122"/>
            </a:endParaRPr>
          </a:p>
          <a:p>
            <a:pPr lvl="1">
              <a:spcBef>
                <a:spcPct val="0"/>
              </a:spcBef>
              <a:spcAft>
                <a:spcPts val="1000"/>
              </a:spcAft>
              <a:buFont typeface="Wingdings" pitchFamily="2" charset="2"/>
              <a:buChar char="n"/>
            </a:pPr>
            <a:r>
              <a:rPr lang="zh-CN" altLang="en-US" sz="2000" dirty="0" smtClean="0">
                <a:effectLst/>
                <a:latin typeface="华文仿宋" pitchFamily="2" charset="-122"/>
                <a:ea typeface="华文仿宋" pitchFamily="2" charset="-122"/>
              </a:rPr>
              <a:t>中心数据库中积累的数据</a:t>
            </a:r>
            <a:r>
              <a:rPr lang="zh-CN" altLang="en-US" sz="2000" dirty="0" smtClean="0">
                <a:effectLst/>
                <a:latin typeface="华文仿宋" pitchFamily="2" charset="-122"/>
                <a:ea typeface="华文仿宋" pitchFamily="2" charset="-122"/>
              </a:rPr>
              <a:t>如何分析和使用？</a:t>
            </a:r>
            <a:endParaRPr lang="zh-CN" altLang="en-US" sz="2000" dirty="0" smtClean="0">
              <a:effectLst/>
              <a:latin typeface="华文仿宋" pitchFamily="2" charset="-122"/>
              <a:ea typeface="华文仿宋" pitchFamily="2" charset="-122"/>
            </a:endParaRPr>
          </a:p>
          <a:p>
            <a:pPr>
              <a:spcBef>
                <a:spcPct val="0"/>
              </a:spcBef>
              <a:spcAft>
                <a:spcPts val="1000"/>
              </a:spcAft>
              <a:buFont typeface="Wingdings" pitchFamily="2" charset="2"/>
              <a:buNone/>
            </a:pPr>
            <a:r>
              <a:rPr lang="zh-CN" altLang="en-US" sz="2000" dirty="0" smtClean="0">
                <a:effectLst/>
                <a:latin typeface="华文仿宋" pitchFamily="2" charset="-122"/>
                <a:ea typeface="华文仿宋" pitchFamily="2" charset="-122"/>
              </a:rPr>
              <a:t>        尽管这些问题仍未回答，已经有许多的资金投入到按上述模式进行的项目之中</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DAFFE6E0-8DA9-4A4C-ACED-22D9F6339F0F}" type="slidenum">
              <a:rPr lang="zh-CN" altLang="en-US"/>
              <a:pPr>
                <a:defRPr/>
              </a:pPr>
              <a:t>44</a:t>
            </a:fld>
            <a:endParaRPr lang="en-US" altLang="zh-CN"/>
          </a:p>
        </p:txBody>
      </p:sp>
      <p:sp>
        <p:nvSpPr>
          <p:cNvPr id="218114" name="Rectangle 2"/>
          <p:cNvSpPr>
            <a:spLocks noGrp="1" noChangeArrowheads="1"/>
          </p:cNvSpPr>
          <p:nvPr>
            <p:ph type="title" idx="4294967295"/>
          </p:nvPr>
        </p:nvSpPr>
        <p:spPr/>
        <p:txBody>
          <a:bodyPr/>
          <a:lstStyle/>
          <a:p>
            <a:r>
              <a:rPr lang="zh-CN" altLang="en-US" sz="2800" b="1" dirty="0" smtClean="0">
                <a:ea typeface="华文仿宋" pitchFamily="2" charset="-122"/>
              </a:rPr>
              <a:t>中国区域卫生</a:t>
            </a:r>
            <a:r>
              <a:rPr lang="zh-CN" altLang="en-US" sz="2800" b="1" dirty="0" smtClean="0">
                <a:ea typeface="华文仿宋" pitchFamily="2" charset="-122"/>
              </a:rPr>
              <a:t>信息化概览</a:t>
            </a:r>
            <a:r>
              <a:rPr lang="zh-CN" altLang="en-US" sz="2800" b="1" dirty="0" smtClean="0">
                <a:ea typeface="华文仿宋" pitchFamily="2" charset="-122"/>
              </a:rPr>
              <a:t>（继续）</a:t>
            </a:r>
            <a:endParaRPr lang="en-US" altLang="zh-CN" sz="2800" b="1" dirty="0" smtClean="0">
              <a:ea typeface="华文仿宋" pitchFamily="2" charset="-122"/>
            </a:endParaRPr>
          </a:p>
        </p:txBody>
      </p:sp>
      <p:sp>
        <p:nvSpPr>
          <p:cNvPr id="218115" name="Rectangle 3"/>
          <p:cNvSpPr>
            <a:spLocks noGrp="1" noChangeArrowheads="1"/>
          </p:cNvSpPr>
          <p:nvPr>
            <p:ph type="body" idx="4294967295"/>
          </p:nvPr>
        </p:nvSpPr>
        <p:spPr>
          <a:xfrm>
            <a:off x="830263" y="1363663"/>
            <a:ext cx="8505825" cy="5743575"/>
          </a:xfrm>
          <a:noFill/>
        </p:spPr>
        <p:txBody>
          <a:bodyPr/>
          <a:lstStyle/>
          <a:p>
            <a:pPr marL="342900" indent="-342900">
              <a:spcBef>
                <a:spcPct val="0"/>
              </a:spcBef>
              <a:spcAft>
                <a:spcPts val="3600"/>
              </a:spcAft>
              <a:buClrTx/>
              <a:buFont typeface="Arial Black" pitchFamily="34" charset="0"/>
              <a:buAutoNum type="arabicPeriod" startAt="4"/>
            </a:pPr>
            <a:r>
              <a:rPr lang="zh-CN" altLang="en-US" sz="2000" dirty="0" smtClean="0">
                <a:effectLst/>
                <a:latin typeface="华文仿宋" pitchFamily="2" charset="-122"/>
                <a:ea typeface="华文仿宋" pitchFamily="2" charset="-122"/>
              </a:rPr>
              <a:t>第二种购买模式是单纯为了社区医疗</a:t>
            </a:r>
            <a:r>
              <a:rPr lang="zh-CN" altLang="en-US" sz="2000" dirty="0" smtClean="0">
                <a:effectLst/>
                <a:latin typeface="华文仿宋" pitchFamily="2" charset="-122"/>
                <a:ea typeface="华文仿宋" pitchFamily="2" charset="-122"/>
              </a:rPr>
              <a:t>机构采购的</a:t>
            </a:r>
            <a:r>
              <a:rPr lang="zh-CN" altLang="en-US" sz="2000" dirty="0" smtClean="0">
                <a:effectLst/>
                <a:latin typeface="华文仿宋" pitchFamily="2" charset="-122"/>
                <a:ea typeface="华文仿宋" pitchFamily="2" charset="-122"/>
              </a:rPr>
              <a:t>模式</a:t>
            </a:r>
            <a:r>
              <a:rPr lang="zh-CN" altLang="en-US" sz="2000" dirty="0" smtClean="0">
                <a:effectLst/>
                <a:latin typeface="华文仿宋" pitchFamily="2" charset="-122"/>
                <a:ea typeface="华文仿宋" pitchFamily="2" charset="-122"/>
              </a:rPr>
              <a:t>，这种模式的中心数据库暂时不</a:t>
            </a:r>
            <a:r>
              <a:rPr lang="zh-CN" altLang="en-US" sz="2000" dirty="0" smtClean="0">
                <a:effectLst/>
                <a:latin typeface="华文仿宋" pitchFamily="2" charset="-122"/>
                <a:ea typeface="华文仿宋" pitchFamily="2" charset="-122"/>
              </a:rPr>
              <a:t>包含医院电子病历</a:t>
            </a:r>
            <a:r>
              <a:rPr lang="zh-CN" altLang="en-US" sz="2000" dirty="0" smtClean="0">
                <a:effectLst/>
                <a:latin typeface="华文仿宋" pitchFamily="2" charset="-122"/>
                <a:ea typeface="华文仿宋" pitchFamily="2" charset="-122"/>
              </a:rPr>
              <a:t>的数据</a:t>
            </a:r>
            <a:endParaRPr lang="en-US" altLang="ko-KR" sz="2000" dirty="0" smtClean="0">
              <a:effectLst/>
              <a:latin typeface="华文仿宋" pitchFamily="2" charset="-122"/>
              <a:ea typeface="华文仿宋" pitchFamily="2" charset="-122"/>
            </a:endParaRPr>
          </a:p>
          <a:p>
            <a:pPr marL="342900" indent="-342900">
              <a:spcBef>
                <a:spcPct val="0"/>
              </a:spcBef>
              <a:spcAft>
                <a:spcPts val="2400"/>
              </a:spcAft>
              <a:buClrTx/>
              <a:buFont typeface="Arial Black" pitchFamily="34" charset="0"/>
              <a:buAutoNum type="arabicPeriod" startAt="4"/>
            </a:pPr>
            <a:r>
              <a:rPr lang="zh-CN" altLang="en-US" sz="2000" dirty="0" smtClean="0">
                <a:effectLst/>
                <a:latin typeface="华文仿宋" pitchFamily="2" charset="-122"/>
                <a:ea typeface="华文仿宋" pitchFamily="2" charset="-122"/>
              </a:rPr>
              <a:t>第三种支持区域卫生信息化的采购行为是建设区域卫生化平台，用于处理各种不同来源的数据并为卫生局建立一些公共卫生方面的应用。在这种模式下，大笔投资用于硬件采购，但对于平台上运行何种应用的认识并不清晰</a:t>
            </a:r>
            <a:endParaRPr lang="en-US" altLang="ko-KR" sz="2000" dirty="0" smtClean="0">
              <a:effectLst/>
              <a:latin typeface="华文仿宋" pitchFamily="2" charset="-122"/>
              <a:ea typeface="华文仿宋" pitchFamily="2" charset="-122"/>
            </a:endParaRPr>
          </a:p>
          <a:p>
            <a:pPr marL="342900" indent="-342900">
              <a:spcBef>
                <a:spcPct val="0"/>
              </a:spcBef>
              <a:spcAft>
                <a:spcPts val="2400"/>
              </a:spcAft>
              <a:buClrTx/>
              <a:buFont typeface="Arial Black" pitchFamily="34" charset="0"/>
              <a:buAutoNum type="arabicPeriod" startAt="4"/>
            </a:pPr>
            <a:r>
              <a:rPr lang="zh-CN" altLang="en-US" sz="2000" dirty="0" smtClean="0">
                <a:effectLst/>
                <a:latin typeface="华文仿宋" pitchFamily="2" charset="-122"/>
                <a:ea typeface="华文仿宋" pitchFamily="2" charset="-122"/>
              </a:rPr>
              <a:t>中国还有很多卫生局仍未踏出建设区域卫生信息化的第一步，它们仍处于规划</a:t>
            </a:r>
            <a:r>
              <a:rPr lang="zh-CN" altLang="en-US" sz="2000" dirty="0" smtClean="0">
                <a:effectLst/>
                <a:latin typeface="华文仿宋" pitchFamily="2" charset="-122"/>
                <a:ea typeface="华文仿宋" pitchFamily="2" charset="-122"/>
              </a:rPr>
              <a:t>阶段</a:t>
            </a:r>
            <a:endParaRPr lang="en-US" altLang="zh-CN" sz="2000" dirty="0" smtClean="0">
              <a:effectLst/>
              <a:latin typeface="华文仿宋" pitchFamily="2" charset="-122"/>
              <a:ea typeface="华文仿宋" pitchFamily="2" charset="-122"/>
            </a:endParaRPr>
          </a:p>
          <a:p>
            <a:pPr marL="342900" indent="-342900">
              <a:spcBef>
                <a:spcPct val="0"/>
              </a:spcBef>
              <a:spcAft>
                <a:spcPts val="2400"/>
              </a:spcAft>
              <a:buClrTx/>
              <a:buNone/>
            </a:pPr>
            <a:r>
              <a:rPr lang="en-US" altLang="ko-KR" sz="2000" dirty="0" smtClean="0">
                <a:effectLst/>
                <a:latin typeface="华文仿宋" pitchFamily="2" charset="-122"/>
                <a:ea typeface="华文仿宋" pitchFamily="2" charset="-122"/>
              </a:rPr>
              <a:t>7.	</a:t>
            </a:r>
            <a:r>
              <a:rPr lang="zh-CN" altLang="en-US" sz="2000" dirty="0" smtClean="0">
                <a:effectLst/>
                <a:latin typeface="华文仿宋" pitchFamily="2" charset="-122"/>
                <a:ea typeface="华文仿宋" pitchFamily="2" charset="-122"/>
              </a:rPr>
              <a:t>闵行区是中国区域卫生信息化建设的先行者之一。</a:t>
            </a:r>
            <a:r>
              <a:rPr lang="zh-CN" altLang="en-US" sz="2000" dirty="0" smtClean="0">
                <a:effectLst/>
                <a:latin typeface="华文仿宋" pitchFamily="2" charset="-122"/>
                <a:ea typeface="华文仿宋" pitchFamily="2" charset="-122"/>
              </a:rPr>
              <a:t>上海闵行区在建设初期</a:t>
            </a:r>
            <a:r>
              <a:rPr lang="zh-CN" altLang="en-US" sz="2000" dirty="0" smtClean="0">
                <a:effectLst/>
                <a:latin typeface="华文仿宋" pitchFamily="2" charset="-122"/>
                <a:ea typeface="华文仿宋" pitchFamily="2" charset="-122"/>
              </a:rPr>
              <a:t>即实现</a:t>
            </a:r>
            <a:r>
              <a:rPr lang="zh-CN" altLang="en-US" sz="2000" dirty="0" smtClean="0">
                <a:effectLst/>
                <a:latin typeface="华文仿宋" pitchFamily="2" charset="-122"/>
                <a:ea typeface="华文仿宋" pitchFamily="2" charset="-122"/>
              </a:rPr>
              <a:t>了病人到闵行区的任何一个社区诊所就诊时</a:t>
            </a:r>
            <a:r>
              <a:rPr lang="zh-CN" altLang="en-US" sz="2000" dirty="0" smtClean="0">
                <a:effectLst/>
                <a:latin typeface="华文仿宋" pitchFamily="2" charset="-122"/>
                <a:ea typeface="华文仿宋" pitchFamily="2" charset="-122"/>
              </a:rPr>
              <a:t>，以前</a:t>
            </a:r>
            <a:r>
              <a:rPr lang="zh-CN" altLang="en-US" sz="2000" dirty="0" smtClean="0">
                <a:effectLst/>
                <a:latin typeface="华文仿宋" pitchFamily="2" charset="-122"/>
                <a:ea typeface="华文仿宋" pitchFamily="2" charset="-122"/>
              </a:rPr>
              <a:t>在任何一</a:t>
            </a:r>
            <a:r>
              <a:rPr lang="zh-CN" altLang="en-US" sz="2000" dirty="0" smtClean="0">
                <a:effectLst/>
                <a:latin typeface="华文仿宋" pitchFamily="2" charset="-122"/>
                <a:ea typeface="华文仿宋" pitchFamily="2" charset="-122"/>
              </a:rPr>
              <a:t>个</a:t>
            </a:r>
            <a:r>
              <a:rPr lang="zh-CN" altLang="en-US" sz="2000" dirty="0" smtClean="0">
                <a:effectLst/>
                <a:latin typeface="华文仿宋" pitchFamily="2" charset="-122"/>
                <a:ea typeface="华文仿宋" pitchFamily="2" charset="-122"/>
              </a:rPr>
              <a:t>社区</a:t>
            </a:r>
            <a:r>
              <a:rPr lang="zh-CN" altLang="en-US" sz="2000" dirty="0" smtClean="0">
                <a:effectLst/>
                <a:latin typeface="华文仿宋" pitchFamily="2" charset="-122"/>
                <a:ea typeface="华文仿宋" pitchFamily="2" charset="-122"/>
              </a:rPr>
              <a:t>诊所</a:t>
            </a:r>
            <a:r>
              <a:rPr lang="zh-CN" altLang="en-US" sz="2000" dirty="0" smtClean="0">
                <a:effectLst/>
                <a:latin typeface="华文仿宋" pitchFamily="2" charset="-122"/>
                <a:ea typeface="华文仿宋" pitchFamily="2" charset="-122"/>
              </a:rPr>
              <a:t>就诊的数据都可以从中心数据库中获得</a:t>
            </a:r>
            <a:r>
              <a:rPr lang="zh-CN" altLang="en-US" sz="2000" dirty="0" smtClean="0">
                <a:effectLst/>
                <a:latin typeface="华文仿宋" pitchFamily="2" charset="-122"/>
                <a:ea typeface="华文仿宋" pitchFamily="2" charset="-122"/>
              </a:rPr>
              <a:t>。目前闵行区也在让医院的电子病历数据实现与社区健康档案的共享</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a:xfrm>
            <a:off x="4011613" y="7154863"/>
            <a:ext cx="2095500" cy="292100"/>
          </a:xfrm>
        </p:spPr>
        <p:txBody>
          <a:bodyPr/>
          <a:lstStyle/>
          <a:p>
            <a:pPr>
              <a:defRPr/>
            </a:pPr>
            <a:fld id="{50E326D6-E505-4CCE-AC82-F9E7821AACB1}" type="slidenum">
              <a:rPr lang="zh-CN" altLang="en-US"/>
              <a:pPr>
                <a:defRPr/>
              </a:pPr>
              <a:t>45</a:t>
            </a:fld>
            <a:endParaRPr lang="en-US" altLang="zh-CN"/>
          </a:p>
        </p:txBody>
      </p:sp>
      <p:sp>
        <p:nvSpPr>
          <p:cNvPr id="219138" name="Rectangle 2"/>
          <p:cNvSpPr>
            <a:spLocks noGrp="1" noChangeArrowheads="1"/>
          </p:cNvSpPr>
          <p:nvPr>
            <p:ph type="title" idx="4294967295"/>
          </p:nvPr>
        </p:nvSpPr>
        <p:spPr/>
        <p:txBody>
          <a:bodyPr/>
          <a:lstStyle/>
          <a:p>
            <a:r>
              <a:rPr lang="zh-CN" altLang="en-US" sz="2800" b="1" smtClean="0">
                <a:ea typeface="华文仿宋" pitchFamily="2" charset="-122"/>
              </a:rPr>
              <a:t>中国区域卫生信息化市场概览（继续）</a:t>
            </a:r>
            <a:endParaRPr lang="en-US" altLang="zh-CN" sz="2800" b="1" smtClean="0">
              <a:ea typeface="华文仿宋" pitchFamily="2" charset="-122"/>
            </a:endParaRPr>
          </a:p>
        </p:txBody>
      </p:sp>
      <p:sp>
        <p:nvSpPr>
          <p:cNvPr id="219139" name="Rectangle 3"/>
          <p:cNvSpPr>
            <a:spLocks noGrp="1" noChangeArrowheads="1"/>
          </p:cNvSpPr>
          <p:nvPr>
            <p:ph type="body" idx="4294967295"/>
          </p:nvPr>
        </p:nvSpPr>
        <p:spPr>
          <a:noFill/>
        </p:spPr>
        <p:txBody>
          <a:bodyPr/>
          <a:lstStyle/>
          <a:p>
            <a:pPr marL="342900" indent="-342900">
              <a:spcBef>
                <a:spcPct val="0"/>
              </a:spcBef>
              <a:spcAft>
                <a:spcPts val="2400"/>
              </a:spcAft>
              <a:buClrTx/>
              <a:buNone/>
            </a:pPr>
            <a:r>
              <a:rPr kumimoji="0" lang="en-US" altLang="zh-CN" sz="2000" dirty="0" smtClean="0">
                <a:effectLst/>
                <a:latin typeface="华文仿宋" pitchFamily="2" charset="-122"/>
                <a:ea typeface="华文仿宋" pitchFamily="2" charset="-122"/>
              </a:rPr>
              <a:t>8.	</a:t>
            </a:r>
            <a:r>
              <a:rPr kumimoji="0" lang="zh-CN" altLang="en-US" sz="2000" dirty="0" smtClean="0">
                <a:effectLst/>
                <a:latin typeface="华文仿宋" pitchFamily="2" charset="-122"/>
                <a:ea typeface="华文仿宋" pitchFamily="2" charset="-122"/>
              </a:rPr>
              <a:t>在</a:t>
            </a:r>
            <a:r>
              <a:rPr kumimoji="0" lang="zh-CN" altLang="en-US" sz="2000" dirty="0" smtClean="0">
                <a:effectLst/>
                <a:latin typeface="华文仿宋" pitchFamily="2" charset="-122"/>
                <a:ea typeface="华文仿宋" pitchFamily="2" charset="-122"/>
              </a:rPr>
              <a:t>所有中国医疗信息化软件采购中，卫生局对应用软件的采购的已经从五年前的较小比例上升到</a:t>
            </a:r>
            <a:r>
              <a:rPr kumimoji="0" lang="en-US" altLang="zh-CN" sz="2000" dirty="0" smtClean="0">
                <a:effectLst/>
                <a:latin typeface="华文仿宋" pitchFamily="2" charset="-122"/>
                <a:ea typeface="华文仿宋" pitchFamily="2" charset="-122"/>
              </a:rPr>
              <a:t>2010</a:t>
            </a:r>
            <a:r>
              <a:rPr kumimoji="0" lang="zh-CN" altLang="en-US" sz="2000" dirty="0" smtClean="0">
                <a:effectLst/>
                <a:latin typeface="华文仿宋" pitchFamily="2" charset="-122"/>
                <a:ea typeface="华文仿宋" pitchFamily="2" charset="-122"/>
              </a:rPr>
              <a:t>年的</a:t>
            </a:r>
            <a:r>
              <a:rPr kumimoji="0" lang="en-US" altLang="zh-CN" sz="2000" dirty="0" smtClean="0">
                <a:effectLst/>
                <a:latin typeface="华文仿宋" pitchFamily="2" charset="-122"/>
                <a:ea typeface="华文仿宋" pitchFamily="2" charset="-122"/>
              </a:rPr>
              <a:t>28</a:t>
            </a:r>
            <a:r>
              <a:rPr kumimoji="0" lang="zh-CN" altLang="en-US" sz="2000" dirty="0" smtClean="0">
                <a:effectLst/>
                <a:latin typeface="华文仿宋" pitchFamily="2" charset="-122"/>
                <a:ea typeface="华文仿宋" pitchFamily="2" charset="-122"/>
              </a:rPr>
              <a:t>亿人民币，这一</a:t>
            </a:r>
            <a:r>
              <a:rPr kumimoji="0" lang="zh-CN" altLang="en-US" sz="2000" dirty="0" smtClean="0">
                <a:effectLst/>
                <a:latin typeface="华文仿宋" pitchFamily="2" charset="-122"/>
                <a:ea typeface="华文仿宋" pitchFamily="2" charset="-122"/>
              </a:rPr>
              <a:t>数字在</a:t>
            </a:r>
            <a:r>
              <a:rPr kumimoji="0" lang="en-US" altLang="zh-CN" sz="2000" dirty="0" smtClean="0">
                <a:effectLst/>
                <a:latin typeface="华文仿宋" pitchFamily="2" charset="-122"/>
                <a:ea typeface="华文仿宋" pitchFamily="2" charset="-122"/>
              </a:rPr>
              <a:t>2011</a:t>
            </a:r>
            <a:r>
              <a:rPr kumimoji="0" lang="zh-CN" altLang="en-US" sz="2000" dirty="0" smtClean="0">
                <a:effectLst/>
                <a:latin typeface="华文仿宋" pitchFamily="2" charset="-122"/>
                <a:ea typeface="华文仿宋" pitchFamily="2" charset="-122"/>
              </a:rPr>
              <a:t>年达到</a:t>
            </a:r>
            <a:r>
              <a:rPr kumimoji="0" lang="en-US" altLang="zh-CN" sz="2000" dirty="0" smtClean="0">
                <a:effectLst/>
                <a:latin typeface="华文仿宋" pitchFamily="2" charset="-122"/>
                <a:ea typeface="华文仿宋" pitchFamily="2" charset="-122"/>
              </a:rPr>
              <a:t>53</a:t>
            </a:r>
            <a:r>
              <a:rPr kumimoji="0" lang="zh-CN" altLang="en-US" sz="2000" dirty="0" smtClean="0">
                <a:effectLst/>
                <a:latin typeface="华文仿宋" pitchFamily="2" charset="-122"/>
                <a:ea typeface="华文仿宋" pitchFamily="2" charset="-122"/>
              </a:rPr>
              <a:t>亿人民币</a:t>
            </a:r>
            <a:endParaRPr lang="en-US" altLang="zh-CN" sz="2000" b="1" dirty="0" smtClean="0">
              <a:effectLst/>
              <a:latin typeface="华文仿宋" pitchFamily="2" charset="-122"/>
              <a:ea typeface="华文仿宋" pitchFamily="2" charset="-122"/>
            </a:endParaRPr>
          </a:p>
          <a:p>
            <a:pPr marL="342900" indent="-342900">
              <a:spcBef>
                <a:spcPct val="0"/>
              </a:spcBef>
              <a:spcAft>
                <a:spcPts val="2400"/>
              </a:spcAft>
              <a:buClrTx/>
              <a:buNone/>
            </a:pPr>
            <a:r>
              <a:rPr lang="en-US" altLang="zh-CN" sz="2000" dirty="0" smtClean="0">
                <a:effectLst/>
                <a:latin typeface="华文仿宋" pitchFamily="2" charset="-122"/>
                <a:ea typeface="华文仿宋" pitchFamily="2" charset="-122"/>
              </a:rPr>
              <a:t>9.	</a:t>
            </a:r>
            <a:r>
              <a:rPr lang="zh-CN" altLang="en-US" sz="2000" dirty="0" smtClean="0">
                <a:effectLst/>
                <a:latin typeface="华文仿宋" pitchFamily="2" charset="-122"/>
                <a:ea typeface="华文仿宋" pitchFamily="2" charset="-122"/>
              </a:rPr>
              <a:t>在</a:t>
            </a:r>
            <a:r>
              <a:rPr lang="zh-CN" altLang="en-US" sz="2000" dirty="0" smtClean="0">
                <a:effectLst/>
                <a:latin typeface="华文仿宋" pitchFamily="2" charset="-122"/>
                <a:ea typeface="华文仿宋" pitchFamily="2" charset="-122"/>
              </a:rPr>
              <a:t>我们分析的区域卫生信息化招标数据中，有</a:t>
            </a:r>
            <a:r>
              <a:rPr lang="en-US" altLang="zh-CN" sz="2000" dirty="0" smtClean="0">
                <a:effectLst/>
                <a:latin typeface="华文仿宋" pitchFamily="2" charset="-122"/>
                <a:ea typeface="华文仿宋" pitchFamily="2" charset="-122"/>
              </a:rPr>
              <a:t>42</a:t>
            </a:r>
            <a:r>
              <a:rPr lang="zh-CN" altLang="en-US" sz="2000" dirty="0" smtClean="0">
                <a:effectLst/>
                <a:latin typeface="华文仿宋" pitchFamily="2" charset="-122"/>
                <a:ea typeface="华文仿宋" pitchFamily="2" charset="-122"/>
              </a:rPr>
              <a:t>个中标</a:t>
            </a:r>
            <a:r>
              <a:rPr lang="zh-CN" altLang="en-US" sz="2000" dirty="0" smtClean="0">
                <a:effectLst/>
                <a:latin typeface="华文仿宋" pitchFamily="2" charset="-122"/>
                <a:ea typeface="华文仿宋" pitchFamily="2" charset="-122"/>
              </a:rPr>
              <a:t>厂商仅出现在区域</a:t>
            </a:r>
            <a:r>
              <a:rPr lang="zh-CN" altLang="en-US" sz="2000" dirty="0" smtClean="0">
                <a:effectLst/>
                <a:latin typeface="华文仿宋" pitchFamily="2" charset="-122"/>
                <a:ea typeface="华文仿宋" pitchFamily="2" charset="-122"/>
              </a:rPr>
              <a:t>卫生</a:t>
            </a:r>
            <a:r>
              <a:rPr lang="zh-CN" altLang="en-US" sz="2000" dirty="0" smtClean="0">
                <a:effectLst/>
                <a:latin typeface="华文仿宋" pitchFamily="2" charset="-122"/>
                <a:ea typeface="华文仿宋" pitchFamily="2" charset="-122"/>
              </a:rPr>
              <a:t>信息化采购中</a:t>
            </a:r>
            <a:r>
              <a:rPr lang="zh-CN" altLang="en-US" sz="2000" dirty="0" smtClean="0">
                <a:effectLst/>
                <a:latin typeface="华文仿宋" pitchFamily="2" charset="-122"/>
                <a:ea typeface="华文仿宋" pitchFamily="2" charset="-122"/>
              </a:rPr>
              <a:t>，有</a:t>
            </a:r>
            <a:r>
              <a:rPr lang="en-US" altLang="zh-CN" sz="2000" dirty="0" smtClean="0">
                <a:effectLst/>
                <a:latin typeface="华文仿宋" pitchFamily="2" charset="-122"/>
                <a:ea typeface="华文仿宋" pitchFamily="2" charset="-122"/>
              </a:rPr>
              <a:t>17</a:t>
            </a:r>
            <a:r>
              <a:rPr lang="zh-CN" altLang="en-US" sz="2000" dirty="0" smtClean="0">
                <a:effectLst/>
                <a:latin typeface="华文仿宋" pitchFamily="2" charset="-122"/>
                <a:ea typeface="华文仿宋" pitchFamily="2" charset="-122"/>
              </a:rPr>
              <a:t>个厂商同时出现在</a:t>
            </a:r>
            <a:r>
              <a:rPr lang="zh-CN" altLang="en-US" sz="2000" dirty="0" smtClean="0">
                <a:effectLst/>
                <a:latin typeface="华文仿宋" pitchFamily="2" charset="-122"/>
                <a:ea typeface="华文仿宋" pitchFamily="2" charset="-122"/>
              </a:rPr>
              <a:t>医院和区域的信息化</a:t>
            </a:r>
            <a:r>
              <a:rPr lang="zh-CN" altLang="en-US" sz="2000" dirty="0" smtClean="0">
                <a:effectLst/>
                <a:latin typeface="华文仿宋" pitchFamily="2" charset="-122"/>
                <a:ea typeface="华文仿宋" pitchFamily="2" charset="-122"/>
              </a:rPr>
              <a:t>采购</a:t>
            </a:r>
            <a:r>
              <a:rPr lang="zh-CN" altLang="en-US" sz="2000" dirty="0" smtClean="0">
                <a:effectLst/>
                <a:latin typeface="华文仿宋" pitchFamily="2" charset="-122"/>
                <a:ea typeface="华文仿宋" pitchFamily="2" charset="-122"/>
              </a:rPr>
              <a:t>中</a:t>
            </a:r>
            <a:endParaRPr lang="en-US" altLang="ko-KR" sz="2000" dirty="0" smtClean="0">
              <a:effectLst/>
              <a:latin typeface="华文仿宋" pitchFamily="2" charset="-122"/>
              <a:ea typeface="华文仿宋" pitchFamily="2" charset="-122"/>
            </a:endParaRPr>
          </a:p>
          <a:p>
            <a:pPr marL="342900" indent="-342900">
              <a:spcBef>
                <a:spcPct val="0"/>
              </a:spcBef>
              <a:spcAft>
                <a:spcPts val="2400"/>
              </a:spcAft>
              <a:buClrTx/>
              <a:buNone/>
            </a:pPr>
            <a:r>
              <a:rPr lang="en-US" altLang="zh-CN" sz="2000" dirty="0" smtClean="0">
                <a:effectLst/>
                <a:latin typeface="华文仿宋" pitchFamily="2" charset="-122"/>
                <a:ea typeface="华文仿宋" pitchFamily="2" charset="-122"/>
              </a:rPr>
              <a:t>10.	69</a:t>
            </a:r>
            <a:r>
              <a:rPr lang="zh-CN" altLang="en-US" sz="2000" dirty="0" smtClean="0">
                <a:effectLst/>
                <a:latin typeface="华文仿宋" pitchFamily="2" charset="-122"/>
                <a:ea typeface="华文仿宋" pitchFamily="2" charset="-122"/>
              </a:rPr>
              <a:t>次区域卫生信息化的</a:t>
            </a:r>
            <a:r>
              <a:rPr lang="zh-CN" altLang="en-US" sz="2000" dirty="0" smtClean="0">
                <a:effectLst/>
                <a:latin typeface="华文仿宋" pitchFamily="2" charset="-122"/>
                <a:ea typeface="华文仿宋" pitchFamily="2" charset="-122"/>
              </a:rPr>
              <a:t>采购中共</a:t>
            </a:r>
            <a:r>
              <a:rPr lang="en-US" altLang="zh-CN" sz="2000" dirty="0" smtClean="0">
                <a:effectLst/>
                <a:latin typeface="华文仿宋" pitchFamily="2" charset="-122"/>
                <a:ea typeface="华文仿宋" pitchFamily="2" charset="-122"/>
              </a:rPr>
              <a:t>59</a:t>
            </a:r>
            <a:r>
              <a:rPr lang="zh-CN" altLang="en-US" sz="2000" dirty="0" smtClean="0">
                <a:effectLst/>
                <a:latin typeface="华文仿宋" pitchFamily="2" charset="-122"/>
                <a:ea typeface="华文仿宋" pitchFamily="2" charset="-122"/>
              </a:rPr>
              <a:t>个厂商中标</a:t>
            </a:r>
            <a:r>
              <a:rPr lang="zh-CN" altLang="en-US" sz="2000" dirty="0" smtClean="0">
                <a:effectLst/>
                <a:latin typeface="华文仿宋" pitchFamily="2" charset="-122"/>
                <a:ea typeface="华文仿宋" pitchFamily="2" charset="-122"/>
              </a:rPr>
              <a:t>，中标</a:t>
            </a:r>
            <a:r>
              <a:rPr lang="en-US" altLang="zh-CN" sz="2000" dirty="0" smtClean="0">
                <a:effectLst/>
                <a:latin typeface="华文仿宋" pitchFamily="2" charset="-122"/>
                <a:ea typeface="华文仿宋" pitchFamily="2" charset="-122"/>
              </a:rPr>
              <a:t>2</a:t>
            </a:r>
            <a:r>
              <a:rPr lang="zh-CN" altLang="en-US" sz="2000" dirty="0" smtClean="0">
                <a:effectLst/>
                <a:latin typeface="华文仿宋" pitchFamily="2" charset="-122"/>
                <a:ea typeface="华文仿宋" pitchFamily="2" charset="-122"/>
              </a:rPr>
              <a:t>次或以上的</a:t>
            </a:r>
            <a:r>
              <a:rPr lang="zh-CN" altLang="en-US" sz="2000" dirty="0" smtClean="0">
                <a:effectLst/>
                <a:latin typeface="华文仿宋" pitchFamily="2" charset="-122"/>
                <a:ea typeface="华文仿宋" pitchFamily="2" charset="-122"/>
              </a:rPr>
              <a:t>厂商数量是</a:t>
            </a:r>
            <a:r>
              <a:rPr lang="en-US" altLang="zh-CN" sz="2000" dirty="0" smtClean="0">
                <a:effectLst/>
                <a:latin typeface="华文仿宋" pitchFamily="2" charset="-122"/>
                <a:ea typeface="华文仿宋" pitchFamily="2" charset="-122"/>
              </a:rPr>
              <a:t>2</a:t>
            </a:r>
            <a:r>
              <a:rPr lang="zh-CN" altLang="en-US" sz="2000" dirty="0" smtClean="0">
                <a:effectLst/>
                <a:latin typeface="华文仿宋" pitchFamily="2" charset="-122"/>
                <a:ea typeface="华文仿宋" pitchFamily="2" charset="-122"/>
              </a:rPr>
              <a:t>个</a:t>
            </a:r>
            <a:endParaRPr lang="en-US" altLang="ko-KR" sz="2000" b="1" dirty="0" smtClean="0">
              <a:effectLst/>
              <a:latin typeface="华文仿宋" pitchFamily="2" charset="-122"/>
              <a:ea typeface="华文仿宋" pitchFamily="2" charset="-122"/>
            </a:endParaRPr>
          </a:p>
          <a:p>
            <a:pPr marL="342900" indent="-342900">
              <a:spcBef>
                <a:spcPct val="0"/>
              </a:spcBef>
              <a:spcAft>
                <a:spcPts val="2400"/>
              </a:spcAft>
              <a:buClrTx/>
              <a:buNone/>
            </a:pPr>
            <a:r>
              <a:rPr lang="en-US" altLang="zh-CN" sz="2000" dirty="0" smtClean="0">
                <a:effectLst/>
                <a:latin typeface="华文仿宋" pitchFamily="2" charset="-122"/>
                <a:ea typeface="华文仿宋" pitchFamily="2" charset="-122"/>
              </a:rPr>
              <a:t>11.	</a:t>
            </a:r>
            <a:r>
              <a:rPr lang="zh-CN" altLang="en-US" sz="2000" dirty="0" smtClean="0">
                <a:effectLst/>
                <a:latin typeface="华文仿宋" pitchFamily="2" charset="-122"/>
                <a:ea typeface="华文仿宋" pitchFamily="2" charset="-122"/>
              </a:rPr>
              <a:t>卫生部</a:t>
            </a:r>
            <a:r>
              <a:rPr lang="zh-CN" altLang="en-US" sz="2000" dirty="0" smtClean="0">
                <a:effectLst/>
                <a:latin typeface="华文仿宋" pitchFamily="2" charset="-122"/>
                <a:ea typeface="华文仿宋" pitchFamily="2" charset="-122"/>
              </a:rPr>
              <a:t>“十二五”规划中的医疗卫生信息化建设路线图，即“</a:t>
            </a:r>
            <a:r>
              <a:rPr lang="en-US" altLang="zh-CN" sz="2000" dirty="0" smtClean="0">
                <a:effectLst/>
                <a:latin typeface="华文仿宋" pitchFamily="2" charset="-122"/>
                <a:ea typeface="华文仿宋" pitchFamily="2" charset="-122"/>
              </a:rPr>
              <a:t>3521</a:t>
            </a:r>
            <a:r>
              <a:rPr lang="zh-CN" altLang="en-US" sz="2000" dirty="0" smtClean="0">
                <a:effectLst/>
                <a:latin typeface="华文仿宋" pitchFamily="2" charset="-122"/>
                <a:ea typeface="华文仿宋" pitchFamily="2" charset="-122"/>
              </a:rPr>
              <a:t>工程”，为区域卫生信息化的建设提供了指南，指出了应该购买什么以及如何构建起区域卫生信息网络。卫生局正在努力遵循该指南，但是这份指南的复杂性令</a:t>
            </a:r>
            <a:r>
              <a:rPr lang="zh-CN" altLang="en-US" sz="2000" dirty="0" smtClean="0">
                <a:effectLst/>
                <a:latin typeface="华文仿宋" pitchFamily="2" charset="-122"/>
                <a:ea typeface="华文仿宋" pitchFamily="2" charset="-122"/>
              </a:rPr>
              <a:t>其实施起来存在难度。</a:t>
            </a:r>
            <a:r>
              <a:rPr lang="zh-CN" altLang="en-US" sz="2000" dirty="0" smtClean="0">
                <a:effectLst/>
                <a:latin typeface="华文仿宋" pitchFamily="2" charset="-122"/>
                <a:ea typeface="华文仿宋" pitchFamily="2" charset="-122"/>
              </a:rPr>
              <a:t>以电子健康档案为例，卫生局的定义各有不同，</a:t>
            </a:r>
            <a:r>
              <a:rPr lang="zh-CN" altLang="en-US" sz="2000" dirty="0" smtClean="0">
                <a:effectLst/>
                <a:latin typeface="华文仿宋" pitchFamily="2" charset="-122"/>
                <a:ea typeface="华文仿宋" pitchFamily="2" charset="-122"/>
              </a:rPr>
              <a:t>而</a:t>
            </a:r>
            <a:r>
              <a:rPr lang="zh-CN" altLang="en-US" sz="2000" dirty="0" smtClean="0">
                <a:effectLst/>
                <a:latin typeface="华文仿宋" pitchFamily="2" charset="-122"/>
                <a:ea typeface="华文仿宋" pitchFamily="2" charset="-122"/>
              </a:rPr>
              <a:t>往往</a:t>
            </a:r>
            <a:r>
              <a:rPr lang="zh-CN" altLang="en-US" sz="2000" dirty="0" smtClean="0">
                <a:effectLst/>
                <a:latin typeface="华文仿宋" pitchFamily="2" charset="-122"/>
                <a:ea typeface="华文仿宋" pitchFamily="2" charset="-122"/>
              </a:rPr>
              <a:t>这些</a:t>
            </a:r>
            <a:r>
              <a:rPr lang="zh-CN" altLang="en-US" sz="2000" dirty="0" smtClean="0">
                <a:effectLst/>
                <a:latin typeface="华文仿宋" pitchFamily="2" charset="-122"/>
                <a:ea typeface="华文仿宋" pitchFamily="2" charset="-122"/>
              </a:rPr>
              <a:t>定义又不符合卫生部指导意见的意图</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p:txBody>
          <a:bodyPr/>
          <a:lstStyle/>
          <a:p>
            <a:pPr>
              <a:defRPr/>
            </a:pPr>
            <a:fld id="{C70ABC98-38B3-494E-97C9-D1F9AAFBF73A}" type="slidenum">
              <a:rPr lang="zh-CN" altLang="en-US"/>
              <a:pPr>
                <a:defRPr/>
              </a:pPr>
              <a:t>46</a:t>
            </a:fld>
            <a:endParaRPr lang="en-US" altLang="zh-CN"/>
          </a:p>
        </p:txBody>
      </p:sp>
      <p:sp>
        <p:nvSpPr>
          <p:cNvPr id="220162" name="Rectangle 2"/>
          <p:cNvSpPr>
            <a:spLocks noGrp="1" noChangeArrowheads="1"/>
          </p:cNvSpPr>
          <p:nvPr>
            <p:ph type="title" idx="4294967295"/>
          </p:nvPr>
        </p:nvSpPr>
        <p:spPr/>
        <p:txBody>
          <a:bodyPr/>
          <a:lstStyle/>
          <a:p>
            <a:r>
              <a:rPr lang="zh-CN" altLang="en-US" sz="2800" b="1" smtClean="0">
                <a:ea typeface="华文仿宋" pitchFamily="2" charset="-122"/>
              </a:rPr>
              <a:t>中国区域卫生信息化市场概览（继续）</a:t>
            </a:r>
            <a:endParaRPr lang="en-US" altLang="zh-CN" sz="2800" b="1" smtClean="0">
              <a:ea typeface="华文仿宋" pitchFamily="2" charset="-122"/>
            </a:endParaRPr>
          </a:p>
        </p:txBody>
      </p:sp>
      <p:sp>
        <p:nvSpPr>
          <p:cNvPr id="220163" name="Rectangle 3"/>
          <p:cNvSpPr>
            <a:spLocks noGrp="1" noChangeArrowheads="1"/>
          </p:cNvSpPr>
          <p:nvPr>
            <p:ph type="body" idx="4294967295"/>
          </p:nvPr>
        </p:nvSpPr>
        <p:spPr>
          <a:noFill/>
        </p:spPr>
        <p:txBody>
          <a:bodyPr/>
          <a:lstStyle/>
          <a:p>
            <a:pPr marL="466725" indent="-466725">
              <a:spcBef>
                <a:spcPct val="0"/>
              </a:spcBef>
              <a:spcAft>
                <a:spcPts val="2400"/>
              </a:spcAft>
              <a:buClrTx/>
              <a:buNone/>
            </a:pPr>
            <a:r>
              <a:rPr lang="en-US" altLang="zh-CN" sz="2000" dirty="0" smtClean="0">
                <a:effectLst/>
                <a:latin typeface="华文仿宋" pitchFamily="2" charset="-122"/>
                <a:ea typeface="华文仿宋" pitchFamily="2" charset="-122"/>
              </a:rPr>
              <a:t>12.	</a:t>
            </a:r>
            <a:r>
              <a:rPr lang="zh-CN" altLang="en-US" sz="2000" dirty="0" smtClean="0">
                <a:effectLst/>
                <a:latin typeface="华文仿宋" pitchFamily="2" charset="-122"/>
                <a:ea typeface="华文仿宋" pitchFamily="2" charset="-122"/>
              </a:rPr>
              <a:t>考虑到上述的情况，我们很难预测未来成功的区域卫生信息化建设的模式将包含哪些要素。</a:t>
            </a:r>
            <a:r>
              <a:rPr lang="zh-CN" altLang="en-US" sz="2000" dirty="0" smtClean="0">
                <a:effectLst/>
                <a:latin typeface="华文仿宋" pitchFamily="2" charset="-122"/>
                <a:ea typeface="华文仿宋" pitchFamily="2" charset="-122"/>
              </a:rPr>
              <a:t>如果区域卫生信息化能够向正确的方向前进</a:t>
            </a:r>
            <a:r>
              <a:rPr lang="zh-CN" altLang="en-US"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立即</a:t>
            </a:r>
            <a:r>
              <a:rPr lang="zh-CN" altLang="en-US" sz="2000" dirty="0" smtClean="0">
                <a:effectLst/>
                <a:latin typeface="华文仿宋" pitchFamily="2" charset="-122"/>
                <a:ea typeface="华文仿宋" pitchFamily="2" charset="-122"/>
              </a:rPr>
              <a:t>着手回答尚未</a:t>
            </a:r>
            <a:r>
              <a:rPr lang="zh-CN" altLang="en-US" sz="2000" dirty="0" smtClean="0">
                <a:effectLst/>
                <a:latin typeface="华文仿宋" pitchFamily="2" charset="-122"/>
                <a:ea typeface="华文仿宋" pitchFamily="2" charset="-122"/>
              </a:rPr>
              <a:t>回答的问题，中国的区域卫生化市场才能够获得实质性的增长</a:t>
            </a:r>
            <a:endParaRPr lang="en-US" altLang="zh-CN" sz="2000" dirty="0" smtClean="0">
              <a:effectLst/>
              <a:latin typeface="华文仿宋" pitchFamily="2" charset="-122"/>
              <a:ea typeface="华文仿宋" pitchFamily="2" charset="-122"/>
            </a:endParaRPr>
          </a:p>
          <a:p>
            <a:pPr marL="466725" indent="-466725">
              <a:spcBef>
                <a:spcPct val="0"/>
              </a:spcBef>
              <a:spcAft>
                <a:spcPts val="2400"/>
              </a:spcAft>
              <a:buClrTx/>
              <a:buNone/>
            </a:pPr>
            <a:r>
              <a:rPr lang="en-US" altLang="zh-CN" sz="2000" dirty="0" smtClean="0">
                <a:effectLst/>
                <a:latin typeface="华文仿宋" pitchFamily="2" charset="-122"/>
                <a:ea typeface="华文仿宋" pitchFamily="2" charset="-122"/>
              </a:rPr>
              <a:t>13.	</a:t>
            </a:r>
            <a:r>
              <a:rPr lang="zh-CN" altLang="en-US" sz="2000" dirty="0" smtClean="0">
                <a:effectLst/>
                <a:latin typeface="华文仿宋" pitchFamily="2" charset="-122"/>
                <a:ea typeface="华文仿宋" pitchFamily="2" charset="-122"/>
              </a:rPr>
              <a:t>如果</a:t>
            </a:r>
            <a:r>
              <a:rPr lang="zh-CN" altLang="en-US" sz="2000" dirty="0" smtClean="0">
                <a:effectLst/>
                <a:latin typeface="华文仿宋" pitchFamily="2" charset="-122"/>
                <a:ea typeface="华文仿宋" pitchFamily="2" charset="-122"/>
              </a:rPr>
              <a:t>这些问题依然存在，如果数年后卫生部的愿景规划</a:t>
            </a:r>
            <a:r>
              <a:rPr lang="zh-CN" altLang="en-US" sz="2000" dirty="0" smtClean="0">
                <a:effectLst/>
                <a:latin typeface="华文仿宋" pitchFamily="2" charset="-122"/>
                <a:ea typeface="华文仿宋" pitchFamily="2" charset="-122"/>
              </a:rPr>
              <a:t>没有有效的在全国范围内通过</a:t>
            </a:r>
            <a:r>
              <a:rPr lang="zh-CN" altLang="en-US" sz="2000" dirty="0" smtClean="0">
                <a:effectLst/>
                <a:latin typeface="华文仿宋" pitchFamily="2" charset="-122"/>
                <a:ea typeface="华文仿宋" pitchFamily="2" charset="-122"/>
              </a:rPr>
              <a:t>区域卫生信息化的投资实现，</a:t>
            </a:r>
            <a:r>
              <a:rPr lang="zh-CN" altLang="en-US" sz="2000" dirty="0" smtClean="0">
                <a:effectLst/>
                <a:latin typeface="华文仿宋" pitchFamily="2" charset="-122"/>
                <a:ea typeface="华文仿宋" pitchFamily="2" charset="-122"/>
              </a:rPr>
              <a:t>人们将会</a:t>
            </a:r>
            <a:r>
              <a:rPr lang="zh-CN" altLang="en-US" sz="2000" dirty="0" smtClean="0">
                <a:effectLst/>
                <a:latin typeface="华文仿宋" pitchFamily="2" charset="-122"/>
                <a:ea typeface="华文仿宋" pitchFamily="2" charset="-122"/>
              </a:rPr>
              <a:t>开始重新思考这些问题</a:t>
            </a:r>
            <a:endParaRPr lang="en-US" altLang="ko-KR" sz="2000" dirty="0" smtClean="0">
              <a:effectLst/>
              <a:latin typeface="华文仿宋" pitchFamily="2" charset="-122"/>
              <a:ea typeface="华文仿宋" pitchFamily="2" charset="-122"/>
            </a:endParaRPr>
          </a:p>
          <a:p>
            <a:pPr marL="466725" indent="-466725">
              <a:spcBef>
                <a:spcPct val="0"/>
              </a:spcBef>
              <a:spcAft>
                <a:spcPts val="2400"/>
              </a:spcAft>
              <a:buClrTx/>
              <a:buNone/>
            </a:pPr>
            <a:r>
              <a:rPr lang="en-US" altLang="zh-CN" sz="2000" dirty="0" smtClean="0">
                <a:effectLst/>
                <a:latin typeface="华文仿宋" pitchFamily="2" charset="-122"/>
                <a:ea typeface="华文仿宋" pitchFamily="2" charset="-122"/>
              </a:rPr>
              <a:t>14.	</a:t>
            </a:r>
            <a:r>
              <a:rPr lang="zh-CN" altLang="en-US" sz="2000" dirty="0" smtClean="0">
                <a:effectLst/>
                <a:latin typeface="华文仿宋" pitchFamily="2" charset="-122"/>
                <a:ea typeface="华文仿宋" pitchFamily="2" charset="-122"/>
              </a:rPr>
              <a:t>在</a:t>
            </a:r>
            <a:r>
              <a:rPr lang="zh-CN" altLang="en-US" sz="2000" dirty="0" smtClean="0">
                <a:effectLst/>
                <a:latin typeface="华文仿宋" pitchFamily="2" charset="-122"/>
                <a:ea typeface="华文仿宋" pitchFamily="2" charset="-122"/>
              </a:rPr>
              <a:t>目前阶段，卫生局对区域卫生信息化的投资将在未来</a:t>
            </a:r>
            <a:r>
              <a:rPr lang="en-US" altLang="zh-CN" sz="2000" dirty="0" smtClean="0">
                <a:effectLst/>
                <a:latin typeface="华文仿宋" pitchFamily="2" charset="-122"/>
                <a:ea typeface="华文仿宋" pitchFamily="2" charset="-122"/>
              </a:rPr>
              <a:t>5</a:t>
            </a:r>
            <a:r>
              <a:rPr lang="zh-CN" altLang="en-US" sz="2000" dirty="0" smtClean="0">
                <a:effectLst/>
                <a:latin typeface="华文仿宋" pitchFamily="2" charset="-122"/>
                <a:ea typeface="华文仿宋" pitchFamily="2" charset="-122"/>
              </a:rPr>
              <a:t>年中明显增长，这就带来的一个巨大市场，在这种情况下能够成功胜出的公司之一及其产品将驱动和伴随卫生部愿景规划目标的实现</a:t>
            </a:r>
          </a:p>
          <a:p>
            <a:pPr marL="466725" indent="-466725">
              <a:spcBef>
                <a:spcPct val="0"/>
              </a:spcBef>
              <a:spcAft>
                <a:spcPts val="2400"/>
              </a:spcAft>
              <a:buClrTx/>
              <a:buNone/>
            </a:pPr>
            <a:r>
              <a:rPr lang="en-US" altLang="zh-CN" sz="2000" dirty="0" smtClean="0">
                <a:effectLst/>
                <a:latin typeface="华文仿宋" pitchFamily="2" charset="-122"/>
                <a:ea typeface="华文仿宋" pitchFamily="2" charset="-122"/>
              </a:rPr>
              <a:t>15.	</a:t>
            </a:r>
            <a:r>
              <a:rPr lang="zh-CN" altLang="en-US" sz="2000" dirty="0" smtClean="0">
                <a:effectLst/>
                <a:latin typeface="华文仿宋" pitchFamily="2" charset="-122"/>
                <a:ea typeface="华文仿宋" pitchFamily="2" charset="-122"/>
              </a:rPr>
              <a:t>许多</a:t>
            </a:r>
            <a:r>
              <a:rPr lang="zh-CN" altLang="en-US" sz="2000" dirty="0" smtClean="0">
                <a:effectLst/>
                <a:latin typeface="华文仿宋" pitchFamily="2" charset="-122"/>
                <a:ea typeface="华文仿宋" pitchFamily="2" charset="-122"/>
              </a:rPr>
              <a:t>公司正受益于区域卫生信息化建设，许多公司会在未来获益</a:t>
            </a:r>
            <a:endParaRPr lang="en-US" altLang="ko-KR"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10"/>
          </p:nvPr>
        </p:nvSpPr>
        <p:spPr/>
        <p:txBody>
          <a:bodyPr/>
          <a:lstStyle/>
          <a:p>
            <a:pPr>
              <a:defRPr/>
            </a:pPr>
            <a:fld id="{07331C81-3CF0-4DD7-AF2F-A340058F7D63}" type="slidenum">
              <a:rPr lang="zh-CN" altLang="en-US"/>
              <a:pPr>
                <a:defRPr/>
              </a:pPr>
              <a:t>47</a:t>
            </a:fld>
            <a:endParaRPr lang="en-US" altLang="zh-CN"/>
          </a:p>
        </p:txBody>
      </p:sp>
      <p:sp>
        <p:nvSpPr>
          <p:cNvPr id="223234" name="Rectangle 3"/>
          <p:cNvSpPr>
            <a:spLocks noGrp="1" noChangeArrowheads="1"/>
          </p:cNvSpPr>
          <p:nvPr>
            <p:ph type="body" idx="1"/>
          </p:nvPr>
        </p:nvSpPr>
        <p:spPr>
          <a:xfrm>
            <a:off x="914400" y="1277938"/>
            <a:ext cx="8305800" cy="5446712"/>
          </a:xfrm>
        </p:spPr>
        <p:txBody>
          <a:bodyPr anchorCtr="1"/>
          <a:lstStyle/>
          <a:p>
            <a:pPr marL="0" indent="0" algn="ctr">
              <a:buFont typeface="Wingdings" pitchFamily="2" charset="2"/>
              <a:buNone/>
            </a:pPr>
            <a:r>
              <a:rPr lang="zh-CN" altLang="en-US" sz="4000" b="1" smtClean="0">
                <a:effectLst/>
                <a:latin typeface="华文仿宋" pitchFamily="2" charset="-122"/>
                <a:ea typeface="华文仿宋" pitchFamily="2" charset="-122"/>
              </a:rPr>
              <a:t>中国在全球医疗信息化发展中</a:t>
            </a:r>
          </a:p>
          <a:p>
            <a:pPr marL="0" indent="0" algn="ctr">
              <a:buFont typeface="Wingdings" pitchFamily="2" charset="2"/>
              <a:buNone/>
            </a:pPr>
            <a:r>
              <a:rPr lang="zh-CN" altLang="en-US" sz="4000" b="1" smtClean="0">
                <a:effectLst/>
                <a:latin typeface="华文仿宋" pitchFamily="2" charset="-122"/>
                <a:ea typeface="华文仿宋" pitchFamily="2" charset="-122"/>
              </a:rPr>
              <a:t>所处的阶段</a:t>
            </a:r>
            <a:endParaRPr lang="en-US" altLang="zh-CN" sz="4000" b="1" smtClean="0">
              <a:effectLst/>
              <a:latin typeface="华文仿宋" pitchFamily="2" charset="-122"/>
              <a:ea typeface="华文仿宋" pitchFamily="2" charset="-122"/>
            </a:endParaRPr>
          </a:p>
        </p:txBody>
      </p:sp>
      <p:sp>
        <p:nvSpPr>
          <p:cNvPr id="223235" name="Rectangle 4"/>
          <p:cNvSpPr>
            <a:spLocks noGrp="1" noChangeArrowheads="1"/>
          </p:cNvSpPr>
          <p:nvPr>
            <p:ph type="title"/>
          </p:nvPr>
        </p:nvSpPr>
        <p:spPr>
          <a:xfrm>
            <a:off x="795338" y="458788"/>
            <a:ext cx="8778875" cy="333375"/>
          </a:xfrm>
        </p:spPr>
        <p:txBody>
          <a:bodyPr anchor="b"/>
          <a:lstStyle/>
          <a:p>
            <a:r>
              <a:rPr lang="zh-CN" altLang="en-US" sz="2800" b="1" smtClean="0">
                <a:ea typeface="华文仿宋" pitchFamily="2" charset="-122"/>
              </a:rPr>
              <a:t>上海市闵行区卫生局</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052A7EDE-4F3E-447E-8288-F9B8AD3EEC2C}"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48</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293890" name="Rectangle 2"/>
          <p:cNvSpPr>
            <a:spLocks noGrp="1" noChangeArrowheads="1"/>
          </p:cNvSpPr>
          <p:nvPr>
            <p:ph type="title" idx="4294967295"/>
          </p:nvPr>
        </p:nvSpPr>
        <p:spPr/>
        <p:txBody>
          <a:bodyPr/>
          <a:lstStyle/>
          <a:p>
            <a:pPr>
              <a:defRPr/>
            </a:pPr>
            <a:r>
              <a:rPr lang="zh-CN" altLang="en-US" sz="2800" b="1" smtClean="0">
                <a:ea typeface="华文仿宋" pitchFamily="2" charset="-122"/>
              </a:rPr>
              <a:t>美国和中国医院信息化各方面的宏观比较</a:t>
            </a:r>
            <a:endParaRPr lang="en-US" altLang="zh-CN" sz="2800" b="1" smtClean="0">
              <a:effectLst>
                <a:outerShdw blurRad="38100" dist="38100" dir="2700000" algn="tl">
                  <a:srgbClr val="C0C0C0"/>
                </a:outerShdw>
              </a:effectLst>
              <a:ea typeface="华文仿宋" pitchFamily="2" charset="-122"/>
            </a:endParaRPr>
          </a:p>
        </p:txBody>
      </p:sp>
      <p:sp>
        <p:nvSpPr>
          <p:cNvPr id="293891" name="Rectangle 3"/>
          <p:cNvSpPr>
            <a:spLocks noGrp="1" noChangeArrowheads="1"/>
          </p:cNvSpPr>
          <p:nvPr>
            <p:ph type="body" idx="4294967295"/>
          </p:nvPr>
        </p:nvSpPr>
        <p:spPr>
          <a:xfrm>
            <a:off x="800100" y="1347788"/>
            <a:ext cx="8466138" cy="5743575"/>
          </a:xfrm>
          <a:extLst>
            <a:ext uri="{909E8E84-426E-40DD-AFC4-6F175D3DCCD1}"/>
            <a:ext uri="{91240B29-F687-4F45-9708-019B960494DF}"/>
          </a:extLst>
        </p:spPr>
        <p:txBody>
          <a:bodyPr/>
          <a:lstStyle/>
          <a:p>
            <a:pPr marL="396875" indent="-396875">
              <a:spcBef>
                <a:spcPct val="0"/>
              </a:spcBef>
              <a:spcAft>
                <a:spcPct val="100000"/>
              </a:spcAft>
              <a:buFont typeface="Wingdings" pitchFamily="2" charset="2"/>
              <a:buNone/>
              <a:defRPr/>
            </a:pPr>
            <a:r>
              <a:rPr lang="en-US" altLang="ko-KR" smtClean="0">
                <a:ea typeface="Gulim" pitchFamily="34" charset="-127"/>
              </a:rPr>
              <a:t>. </a:t>
            </a:r>
            <a:endParaRPr lang="en-US" altLang="zh-CN" smtClean="0">
              <a:ea typeface="宋体" pitchFamily="2" charset="-122"/>
            </a:endParaRPr>
          </a:p>
        </p:txBody>
      </p:sp>
      <p:sp>
        <p:nvSpPr>
          <p:cNvPr id="225284" name="Rectangle 1"/>
          <p:cNvSpPr>
            <a:spLocks noChangeArrowheads="1"/>
          </p:cNvSpPr>
          <p:nvPr/>
        </p:nvSpPr>
        <p:spPr bwMode="auto">
          <a:xfrm>
            <a:off x="830263" y="1700213"/>
            <a:ext cx="8666162" cy="4826000"/>
          </a:xfrm>
          <a:prstGeom prst="rect">
            <a:avLst/>
          </a:prstGeom>
          <a:noFill/>
          <a:ln w="9525">
            <a:noFill/>
            <a:miter lim="800000"/>
            <a:headEnd/>
            <a:tailEnd/>
          </a:ln>
        </p:spPr>
        <p:txBody>
          <a:bodyPr>
            <a:spAutoFit/>
          </a:bodyPr>
          <a:lstStyle/>
          <a:p>
            <a:pPr>
              <a:spcAft>
                <a:spcPts val="600"/>
              </a:spcAft>
              <a:tabLst>
                <a:tab pos="5824538" algn="ctr"/>
                <a:tab pos="7427913" algn="ctr"/>
              </a:tabLst>
            </a:pPr>
            <a:r>
              <a:rPr lang="zh-CN" altLang="en-US" sz="1600" b="0" i="0">
                <a:latin typeface="华文仿宋" pitchFamily="2" charset="-122"/>
                <a:ea typeface="华文仿宋" pitchFamily="2" charset="-122"/>
              </a:rPr>
              <a:t>指标</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美国</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中国</a:t>
            </a:r>
            <a:endParaRPr lang="en-US" altLang="zh-CN" sz="1600" b="0" i="0">
              <a:latin typeface="华文仿宋" pitchFamily="2" charset="-122"/>
              <a:ea typeface="华文仿宋" pitchFamily="2" charset="-122"/>
            </a:endParaRPr>
          </a:p>
          <a:p>
            <a:pPr>
              <a:spcAft>
                <a:spcPts val="600"/>
              </a:spcAft>
              <a:tabLst>
                <a:tab pos="5824538" algn="ctr"/>
                <a:tab pos="7427913" algn="ctr"/>
              </a:tabLst>
            </a:pP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人均医疗花费</a:t>
            </a:r>
            <a:r>
              <a:rPr lang="en-US" altLang="zh-CN" sz="1600" b="0" i="0">
                <a:latin typeface="华文仿宋" pitchFamily="2" charset="-122"/>
                <a:ea typeface="华文仿宋" pitchFamily="2" charset="-122"/>
              </a:rPr>
              <a:t>	$7,500+	$100+</a:t>
            </a:r>
          </a:p>
          <a:p>
            <a:pPr>
              <a:spcAft>
                <a:spcPts val="600"/>
              </a:spcAft>
              <a:tabLst>
                <a:tab pos="5824538" algn="ctr"/>
                <a:tab pos="7427913" algn="ctr"/>
              </a:tabLst>
            </a:pPr>
            <a:r>
              <a:rPr lang="zh-CN" altLang="en-US" sz="1600" b="0" i="0">
                <a:latin typeface="华文仿宋" pitchFamily="2" charset="-122"/>
                <a:ea typeface="华文仿宋" pitchFamily="2" charset="-122"/>
              </a:rPr>
              <a:t>每床位平均员工数</a:t>
            </a:r>
            <a:r>
              <a:rPr lang="en-US" altLang="zh-CN" sz="1600" b="0" i="0">
                <a:latin typeface="华文仿宋" pitchFamily="2" charset="-122"/>
                <a:ea typeface="华文仿宋" pitchFamily="2" charset="-122"/>
              </a:rPr>
              <a:t>	6+	1 </a:t>
            </a:r>
            <a:r>
              <a:rPr lang="zh-CN" altLang="en-US" sz="1600" b="0" i="0">
                <a:latin typeface="华文仿宋" pitchFamily="2" charset="-122"/>
                <a:ea typeface="华文仿宋" pitchFamily="2" charset="-122"/>
              </a:rPr>
              <a:t>到</a:t>
            </a:r>
            <a:r>
              <a:rPr lang="en-US" altLang="zh-CN" sz="1600" b="0" i="0">
                <a:latin typeface="华文仿宋" pitchFamily="2" charset="-122"/>
                <a:ea typeface="华文仿宋" pitchFamily="2" charset="-122"/>
              </a:rPr>
              <a:t>2</a:t>
            </a:r>
          </a:p>
          <a:p>
            <a:pPr>
              <a:spcAft>
                <a:spcPts val="600"/>
              </a:spcAft>
              <a:tabLst>
                <a:tab pos="5824538" algn="ctr"/>
                <a:tab pos="7427913" algn="ctr"/>
              </a:tabLst>
            </a:pP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医院信息化投入</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非常多</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非常少</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大医院厂商数量</a:t>
            </a:r>
            <a:r>
              <a:rPr lang="en-US" altLang="zh-CN" sz="1600" b="0" i="0">
                <a:latin typeface="华文仿宋" pitchFamily="2" charset="-122"/>
                <a:ea typeface="华文仿宋" pitchFamily="2" charset="-122"/>
              </a:rPr>
              <a:t>	80+	20+</a:t>
            </a:r>
          </a:p>
          <a:p>
            <a:pPr>
              <a:spcAft>
                <a:spcPts val="600"/>
              </a:spcAft>
              <a:tabLst>
                <a:tab pos="5824538" algn="ctr"/>
                <a:tab pos="7427913" algn="ctr"/>
              </a:tabLst>
            </a:pPr>
            <a:r>
              <a:rPr lang="zh-CN" altLang="en-US" sz="1600" b="0" i="0">
                <a:latin typeface="华文仿宋" pitchFamily="2" charset="-122"/>
                <a:ea typeface="华文仿宋" pitchFamily="2" charset="-122"/>
              </a:rPr>
              <a:t>集成情况</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还可以</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非常差</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信息部门员工</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非常多</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非常少</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对软件厂商的依赖度</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中等</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非常高</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实施方法</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还可以</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差</a:t>
            </a:r>
            <a:endParaRPr lang="en-US" altLang="zh-CN" sz="1600" b="0" i="0">
              <a:latin typeface="华文仿宋" pitchFamily="2" charset="-122"/>
              <a:ea typeface="华文仿宋" pitchFamily="2" charset="-122"/>
            </a:endParaRPr>
          </a:p>
          <a:p>
            <a:pPr>
              <a:spcAft>
                <a:spcPts val="600"/>
              </a:spcAft>
              <a:tabLst>
                <a:tab pos="5824538" algn="ctr"/>
                <a:tab pos="7427913" algn="ctr"/>
              </a:tabLst>
            </a:pP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各种形式的历史数据量</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非常多</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非常有限</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电子化的历史数据量</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较多</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非常有限</a:t>
            </a:r>
            <a:endParaRPr lang="en-US" altLang="zh-CN" sz="1600" b="0" i="0">
              <a:latin typeface="华文仿宋" pitchFamily="2" charset="-122"/>
              <a:ea typeface="华文仿宋" pitchFamily="2" charset="-122"/>
            </a:endParaRPr>
          </a:p>
          <a:p>
            <a:pPr>
              <a:spcAft>
                <a:spcPts val="600"/>
              </a:spcAft>
              <a:tabLst>
                <a:tab pos="5824538" algn="ctr"/>
                <a:tab pos="7427913" algn="ctr"/>
              </a:tabLst>
            </a:pPr>
            <a:r>
              <a:rPr lang="zh-CN" altLang="en-US" sz="1600" b="0" i="0">
                <a:latin typeface="华文仿宋" pitchFamily="2" charset="-122"/>
                <a:ea typeface="华文仿宋" pitchFamily="2" charset="-122"/>
              </a:rPr>
              <a:t>临床上数据的使用</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越来越深入</a:t>
            </a:r>
            <a:r>
              <a:rPr lang="en-US" altLang="zh-CN" sz="1600" b="0" i="0">
                <a:latin typeface="华文仿宋" pitchFamily="2" charset="-122"/>
                <a:ea typeface="华文仿宋" pitchFamily="2" charset="-122"/>
              </a:rPr>
              <a:t>	</a:t>
            </a:r>
            <a:r>
              <a:rPr lang="zh-CN" altLang="en-US" sz="1600" b="0" i="0">
                <a:latin typeface="华文仿宋" pitchFamily="2" charset="-122"/>
                <a:ea typeface="华文仿宋" pitchFamily="2" charset="-122"/>
              </a:rPr>
              <a:t>非常有限或者没有</a:t>
            </a:r>
            <a:endParaRPr lang="en-US" altLang="zh-CN" sz="1600" b="0" i="0">
              <a:latin typeface="华文仿宋" pitchFamily="2" charset="-122"/>
              <a:ea typeface="华文仿宋" pitchFamily="2" charset="-122"/>
            </a:endParaRPr>
          </a:p>
        </p:txBody>
      </p:sp>
      <p:cxnSp>
        <p:nvCxnSpPr>
          <p:cNvPr id="225285" name="Straight Connector 5"/>
          <p:cNvCxnSpPr>
            <a:cxnSpLocks noChangeShapeType="1"/>
          </p:cNvCxnSpPr>
          <p:nvPr/>
        </p:nvCxnSpPr>
        <p:spPr bwMode="auto">
          <a:xfrm>
            <a:off x="881063" y="3043238"/>
            <a:ext cx="8147050" cy="0"/>
          </a:xfrm>
          <a:prstGeom prst="line">
            <a:avLst/>
          </a:prstGeom>
          <a:noFill/>
          <a:ln w="50800" algn="ctr">
            <a:solidFill>
              <a:srgbClr val="7B96B7"/>
            </a:solidFill>
            <a:round/>
            <a:headEnd/>
            <a:tailEnd/>
          </a:ln>
        </p:spPr>
      </p:cxnSp>
      <p:cxnSp>
        <p:nvCxnSpPr>
          <p:cNvPr id="225286" name="Straight Connector 19"/>
          <p:cNvCxnSpPr>
            <a:cxnSpLocks noChangeShapeType="1"/>
          </p:cNvCxnSpPr>
          <p:nvPr/>
        </p:nvCxnSpPr>
        <p:spPr bwMode="auto">
          <a:xfrm>
            <a:off x="914400" y="5362575"/>
            <a:ext cx="8147050" cy="0"/>
          </a:xfrm>
          <a:prstGeom prst="line">
            <a:avLst/>
          </a:prstGeom>
          <a:noFill/>
          <a:ln w="50800" algn="ctr">
            <a:solidFill>
              <a:srgbClr val="7B96B7"/>
            </a:solidFill>
            <a:round/>
            <a:headEnd/>
            <a:tailEnd/>
          </a:ln>
        </p:spPr>
      </p:cxnSp>
      <p:cxnSp>
        <p:nvCxnSpPr>
          <p:cNvPr id="225287" name="Straight Connector 21"/>
          <p:cNvCxnSpPr>
            <a:cxnSpLocks noChangeShapeType="1"/>
          </p:cNvCxnSpPr>
          <p:nvPr/>
        </p:nvCxnSpPr>
        <p:spPr bwMode="auto">
          <a:xfrm>
            <a:off x="881063" y="6697663"/>
            <a:ext cx="8147050" cy="0"/>
          </a:xfrm>
          <a:prstGeom prst="line">
            <a:avLst/>
          </a:prstGeom>
          <a:noFill/>
          <a:ln w="50800" algn="ctr">
            <a:solidFill>
              <a:srgbClr val="7B96B7"/>
            </a:solidFill>
            <a:round/>
            <a:headEnd/>
            <a:tailEnd/>
          </a:ln>
        </p:spPr>
      </p:cxnSp>
      <p:cxnSp>
        <p:nvCxnSpPr>
          <p:cNvPr id="225288" name="Straight Connector 5"/>
          <p:cNvCxnSpPr>
            <a:cxnSpLocks noChangeShapeType="1"/>
          </p:cNvCxnSpPr>
          <p:nvPr/>
        </p:nvCxnSpPr>
        <p:spPr bwMode="auto">
          <a:xfrm>
            <a:off x="881063" y="2076450"/>
            <a:ext cx="8147050" cy="0"/>
          </a:xfrm>
          <a:prstGeom prst="line">
            <a:avLst/>
          </a:prstGeom>
          <a:noFill/>
          <a:ln w="50800" algn="ctr">
            <a:solidFill>
              <a:srgbClr val="7B96B7"/>
            </a:solidFill>
            <a:round/>
            <a:headEnd/>
            <a:tailEnd/>
          </a:ln>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74097FFE-6DA7-48B8-8842-125E13506C9F}"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49</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226306" name="Rectangle 2"/>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在目前中国的医疗环境中取得更大的信息化的成功</a:t>
            </a:r>
            <a:endParaRPr lang="en-US" altLang="zh-CN" sz="2800" b="1" smtClean="0">
              <a:latin typeface="华文仿宋" pitchFamily="2" charset="-122"/>
              <a:ea typeface="华文仿宋" pitchFamily="2" charset="-122"/>
            </a:endParaRPr>
          </a:p>
        </p:txBody>
      </p:sp>
      <p:sp>
        <p:nvSpPr>
          <p:cNvPr id="226307" name="Rectangle 3"/>
          <p:cNvSpPr>
            <a:spLocks noGrp="1" noChangeArrowheads="1"/>
          </p:cNvSpPr>
          <p:nvPr>
            <p:ph type="body" idx="4294967295"/>
          </p:nvPr>
        </p:nvSpPr>
        <p:spPr>
          <a:noFill/>
        </p:spPr>
        <p:txBody>
          <a:bodyPr/>
          <a:lstStyle/>
          <a:p>
            <a:pPr>
              <a:spcBef>
                <a:spcPct val="0"/>
              </a:spcBef>
              <a:spcAft>
                <a:spcPct val="175000"/>
              </a:spcAft>
              <a:buFont typeface="Wingdings" pitchFamily="2" charset="2"/>
              <a:buNone/>
            </a:pPr>
            <a:r>
              <a:rPr lang="en-US" altLang="zh-CN" sz="2000" smtClean="0">
                <a:effectLst/>
                <a:latin typeface="华文仿宋" pitchFamily="2" charset="-122"/>
                <a:ea typeface="华文仿宋" pitchFamily="2" charset="-122"/>
              </a:rPr>
              <a:t>1.	</a:t>
            </a:r>
            <a:r>
              <a:rPr lang="zh-CN" altLang="en-US" sz="2000" smtClean="0">
                <a:effectLst/>
                <a:latin typeface="华文仿宋" pitchFamily="2" charset="-122"/>
                <a:ea typeface="华文仿宋" pitchFamily="2" charset="-122"/>
              </a:rPr>
              <a:t>进行变革的驱动力非常强</a:t>
            </a:r>
            <a:endParaRPr lang="en-US" altLang="zh-CN" sz="2000" smtClean="0">
              <a:effectLst/>
              <a:latin typeface="华文仿宋" pitchFamily="2" charset="-122"/>
              <a:ea typeface="华文仿宋" pitchFamily="2" charset="-122"/>
            </a:endParaRPr>
          </a:p>
          <a:p>
            <a:pPr>
              <a:spcBef>
                <a:spcPct val="0"/>
              </a:spcBef>
              <a:spcAft>
                <a:spcPct val="175000"/>
              </a:spcAft>
              <a:buFont typeface="Wingdings" pitchFamily="2" charset="2"/>
              <a:buNone/>
            </a:pPr>
            <a:r>
              <a:rPr lang="en-US" altLang="zh-CN" sz="2000" smtClean="0">
                <a:effectLst/>
                <a:latin typeface="华文仿宋" pitchFamily="2" charset="-122"/>
                <a:ea typeface="华文仿宋" pitchFamily="2" charset="-122"/>
              </a:rPr>
              <a:t>2.	</a:t>
            </a:r>
            <a:r>
              <a:rPr lang="zh-CN" altLang="en-US" sz="2000" smtClean="0">
                <a:effectLst/>
                <a:latin typeface="华文仿宋" pitchFamily="2" charset="-122"/>
                <a:ea typeface="华文仿宋" pitchFamily="2" charset="-122"/>
              </a:rPr>
              <a:t>医疗改革驱动的各种快速的变革需要信息系统的支持。更多的资金投入开展信息化，也期望得到更好的投入产出</a:t>
            </a:r>
            <a:endParaRPr lang="en-US" altLang="zh-CN" sz="2000" smtClean="0">
              <a:effectLst/>
              <a:latin typeface="华文仿宋" pitchFamily="2" charset="-122"/>
              <a:ea typeface="华文仿宋" pitchFamily="2" charset="-122"/>
            </a:endParaRPr>
          </a:p>
          <a:p>
            <a:pPr>
              <a:spcBef>
                <a:spcPct val="0"/>
              </a:spcBef>
              <a:spcAft>
                <a:spcPct val="175000"/>
              </a:spcAft>
              <a:buFont typeface="Wingdings" pitchFamily="2" charset="2"/>
              <a:buNone/>
            </a:pPr>
            <a:r>
              <a:rPr lang="en-US" altLang="zh-CN" sz="2000" smtClean="0">
                <a:effectLst/>
                <a:latin typeface="华文仿宋" pitchFamily="2" charset="-122"/>
                <a:ea typeface="华文仿宋" pitchFamily="2" charset="-122"/>
              </a:rPr>
              <a:t>3.	</a:t>
            </a:r>
            <a:r>
              <a:rPr lang="zh-CN" altLang="en-US" sz="2000" smtClean="0">
                <a:effectLst/>
                <a:latin typeface="华文仿宋" pitchFamily="2" charset="-122"/>
                <a:ea typeface="华文仿宋" pitchFamily="2" charset="-122"/>
              </a:rPr>
              <a:t>认识到和多走已在其他国家证明是成功的道路，少犯其他国家已经犯过的错误，中国医院将能够在未来更快的取得信息化上的更大的成就</a:t>
            </a:r>
            <a:endParaRPr lang="en-US" altLang="zh-CN" sz="200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352A9555-A0F7-4E05-889B-AE11FC6C6FCD}" type="slidenum">
              <a:rPr lang="zh-CN" altLang="en-US"/>
              <a:pPr>
                <a:defRPr/>
              </a:pPr>
              <a:t>5</a:t>
            </a:fld>
            <a:endParaRPr lang="en-US" altLang="zh-CN"/>
          </a:p>
        </p:txBody>
      </p:sp>
      <p:sp>
        <p:nvSpPr>
          <p:cNvPr id="7175" name="Rectangle 2"/>
          <p:cNvSpPr>
            <a:spLocks noGrp="1" noChangeArrowheads="1"/>
          </p:cNvSpPr>
          <p:nvPr>
            <p:ph type="title"/>
          </p:nvPr>
        </p:nvSpPr>
        <p:spPr/>
        <p:txBody>
          <a:bodyPr/>
          <a:lstStyle/>
          <a:p>
            <a:r>
              <a:rPr kumimoji="0" lang="zh-CN" altLang="en-US" sz="2800" b="1" smtClean="0">
                <a:ea typeface="华文仿宋" pitchFamily="2" charset="-122"/>
              </a:rPr>
              <a:t>德睿的部分国外厂商客户</a:t>
            </a:r>
            <a:endParaRPr kumimoji="0" lang="en-US" altLang="zh-CN" sz="2800" b="1" smtClean="0">
              <a:ea typeface="华文仿宋" pitchFamily="2" charset="-122"/>
            </a:endParaRPr>
          </a:p>
        </p:txBody>
      </p:sp>
      <p:pic>
        <p:nvPicPr>
          <p:cNvPr id="7176" name="Picture 5"/>
          <p:cNvPicPr>
            <a:picLocks noChangeArrowheads="1"/>
          </p:cNvPicPr>
          <p:nvPr/>
        </p:nvPicPr>
        <p:blipFill>
          <a:blip r:embed="rId3" cstate="print"/>
          <a:srcRect/>
          <a:stretch>
            <a:fillRect/>
          </a:stretch>
        </p:blipFill>
        <p:spPr bwMode="auto">
          <a:xfrm>
            <a:off x="200025" y="1295400"/>
            <a:ext cx="9598025" cy="5942013"/>
          </a:xfrm>
          <a:prstGeom prst="rect">
            <a:avLst/>
          </a:prstGeom>
          <a:noFill/>
          <a:ln w="9525">
            <a:noFill/>
            <a:miter lim="800000"/>
            <a:headEnd/>
            <a:tailEnd/>
          </a:ln>
        </p:spPr>
      </p:pic>
      <p:graphicFrame>
        <p:nvGraphicFramePr>
          <p:cNvPr id="7173" name="Object 3"/>
          <p:cNvGraphicFramePr>
            <a:graphicFrameLocks noChangeAspect="1"/>
          </p:cNvGraphicFramePr>
          <p:nvPr/>
        </p:nvGraphicFramePr>
        <p:xfrm>
          <a:off x="1046163" y="1741488"/>
          <a:ext cx="8377237" cy="5062537"/>
        </p:xfrm>
        <a:graphic>
          <a:graphicData uri="http://schemas.openxmlformats.org/presentationml/2006/ole">
            <p:oleObj spid="_x0000_s7173" name="Document" r:id="rId4" imgW="8373700" imgH="5072917" progId="Word.Document.8">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D49A8EAA-71B1-4EF9-8D75-52B9D382C027}" type="slidenum">
              <a:rPr kumimoji="0" lang="zh-CN" altLang="en-US" b="0" i="0">
                <a:effectLst>
                  <a:outerShdw blurRad="38100" dist="38100" dir="2700000" algn="tl">
                    <a:srgbClr val="C0C0C0"/>
                  </a:outerShdw>
                </a:effectLst>
                <a:latin typeface="Arial" pitchFamily="34" charset="0"/>
                <a:ea typeface="宋体" pitchFamily="2" charset="-122"/>
              </a:rPr>
              <a:pPr algn="ctr" eaLnBrk="0" hangingPunct="0">
                <a:spcBef>
                  <a:spcPct val="50000"/>
                </a:spcBef>
                <a:defRPr/>
              </a:pPr>
              <a:t>50</a:t>
            </a:fld>
            <a:endParaRPr kumimoji="0" lang="en-US" altLang="zh-CN" b="0" i="0">
              <a:effectLst>
                <a:outerShdw blurRad="38100" dist="38100" dir="2700000" algn="tl">
                  <a:srgbClr val="C0C0C0"/>
                </a:outerShdw>
              </a:effectLst>
              <a:latin typeface="Arial" pitchFamily="34" charset="0"/>
              <a:ea typeface="宋体" pitchFamily="2" charset="-122"/>
            </a:endParaRPr>
          </a:p>
        </p:txBody>
      </p:sp>
      <p:sp>
        <p:nvSpPr>
          <p:cNvPr id="227330" name="Rectangle 7"/>
          <p:cNvSpPr txBox="1">
            <a:spLocks noGrp="1" noChangeArrowheads="1"/>
          </p:cNvSpPr>
          <p:nvPr/>
        </p:nvSpPr>
        <p:spPr bwMode="auto">
          <a:xfrm>
            <a:off x="4011613" y="7162800"/>
            <a:ext cx="2095500" cy="292100"/>
          </a:xfrm>
          <a:prstGeom prst="rect">
            <a:avLst/>
          </a:prstGeom>
          <a:noFill/>
          <a:ln w="9525">
            <a:noFill/>
            <a:miter lim="800000"/>
            <a:headEnd/>
            <a:tailEnd/>
          </a:ln>
        </p:spPr>
        <p:txBody>
          <a:bodyPr lIns="0" tIns="0" rIns="0" bIns="0" anchor="b"/>
          <a:lstStyle/>
          <a:p>
            <a:pPr algn="ctr" eaLnBrk="0" hangingPunct="0">
              <a:spcBef>
                <a:spcPct val="50000"/>
              </a:spcBef>
            </a:pPr>
            <a:fld id="{9E13C300-1EFF-4D06-ABB2-F59D980921BF}" type="slidenum">
              <a:rPr kumimoji="0" lang="zh-CN" altLang="en-US" b="0" i="0">
                <a:latin typeface="Arial" charset="0"/>
              </a:rPr>
              <a:pPr algn="ctr" eaLnBrk="0" hangingPunct="0">
                <a:spcBef>
                  <a:spcPct val="50000"/>
                </a:spcBef>
              </a:pPr>
              <a:t>50</a:t>
            </a:fld>
            <a:endParaRPr kumimoji="0" lang="en-US" altLang="zh-CN" b="0" i="0">
              <a:latin typeface="Arial" charset="0"/>
            </a:endParaRPr>
          </a:p>
        </p:txBody>
      </p:sp>
      <p:sp>
        <p:nvSpPr>
          <p:cNvPr id="563203" name="Rectangle 2"/>
          <p:cNvSpPr>
            <a:spLocks noGrp="1" noChangeArrowheads="1"/>
          </p:cNvSpPr>
          <p:nvPr>
            <p:ph type="title" idx="4294967295"/>
          </p:nvPr>
        </p:nvSpPr>
        <p:spPr/>
        <p:txBody>
          <a:bodyPr/>
          <a:lstStyle/>
          <a:p>
            <a:pPr>
              <a:defRPr/>
            </a:pPr>
            <a:r>
              <a:rPr lang="zh-CN" altLang="en-US" smtClean="0">
                <a:effectLst>
                  <a:outerShdw blurRad="38100" dist="38100" dir="2700000" algn="tl">
                    <a:srgbClr val="C0C0C0"/>
                  </a:outerShdw>
                </a:effectLst>
                <a:ea typeface="宋体" pitchFamily="2" charset="-122"/>
              </a:rPr>
              <a:t/>
            </a:r>
            <a:br>
              <a:rPr lang="zh-CN" altLang="en-US" smtClean="0">
                <a:effectLst>
                  <a:outerShdw blurRad="38100" dist="38100" dir="2700000" algn="tl">
                    <a:srgbClr val="C0C0C0"/>
                  </a:outerShdw>
                </a:effectLst>
                <a:ea typeface="宋体" pitchFamily="2" charset="-122"/>
              </a:rPr>
            </a:br>
            <a:endParaRPr lang="zh-CN" altLang="en-US" smtClean="0">
              <a:effectLst>
                <a:outerShdw blurRad="38100" dist="38100" dir="2700000" algn="tl">
                  <a:srgbClr val="C0C0C0"/>
                </a:outerShdw>
              </a:effectLst>
              <a:ea typeface="宋体" pitchFamily="2" charset="-122"/>
            </a:endParaRPr>
          </a:p>
        </p:txBody>
      </p:sp>
      <p:sp>
        <p:nvSpPr>
          <p:cNvPr id="5" name="Rectangle 3"/>
          <p:cNvSpPr txBox="1">
            <a:spLocks noChangeArrowheads="1"/>
          </p:cNvSpPr>
          <p:nvPr/>
        </p:nvSpPr>
        <p:spPr bwMode="gray">
          <a:xfrm>
            <a:off x="1198563" y="1295400"/>
            <a:ext cx="7669212" cy="5486400"/>
          </a:xfrm>
          <a:prstGeom prst="rect">
            <a:avLst/>
          </a:prstGeom>
          <a:noFill/>
          <a:ln w="9525">
            <a:noFill/>
            <a:miter lim="800000"/>
            <a:headEnd/>
            <a:tailEnd/>
          </a:ln>
        </p:spPr>
        <p:txBody>
          <a:bodyPr lIns="0" tIns="0" rIns="0" bIns="0" anchor="ctr"/>
          <a:lstStyle/>
          <a:p>
            <a:pPr algn="ctr" defTabSz="1019175" eaLnBrk="0" hangingPunct="0">
              <a:spcBef>
                <a:spcPct val="75000"/>
              </a:spcBef>
              <a:buClr>
                <a:srgbClr val="ACA696"/>
              </a:buClr>
              <a:buFont typeface="Wingdings" pitchFamily="2" charset="2"/>
              <a:buNone/>
              <a:tabLst>
                <a:tab pos="7662863" algn="r"/>
              </a:tabLst>
              <a:defRPr/>
            </a:pPr>
            <a:r>
              <a:rPr lang="zh-CN" altLang="en-US" sz="5600" b="0" i="0" kern="0" dirty="0">
                <a:effectLst>
                  <a:outerShdw blurRad="38100" dist="38100" dir="2700000" algn="tl">
                    <a:srgbClr val="C0C0C0"/>
                  </a:outerShdw>
                </a:effectLst>
                <a:latin typeface="华文仿宋" pitchFamily="2" charset="-122"/>
                <a:ea typeface="华文仿宋" pitchFamily="2" charset="-122"/>
              </a:rPr>
              <a:t>谢谢！</a:t>
            </a:r>
            <a:endParaRPr lang="en-US" altLang="zh-CN" sz="5600" b="0" i="0" kern="0" dirty="0">
              <a:effectLst>
                <a:outerShdw blurRad="38100" dist="38100" dir="2700000" algn="tl">
                  <a:srgbClr val="C0C0C0"/>
                </a:outerShdw>
              </a:effectLst>
              <a:latin typeface="华文仿宋" pitchFamily="2" charset="-122"/>
              <a:ea typeface="华文仿宋" pitchFamily="2" charset="-122"/>
            </a:endParaRPr>
          </a:p>
          <a:p>
            <a:pPr algn="ctr" defTabSz="1019175" eaLnBrk="0" hangingPunct="0">
              <a:spcBef>
                <a:spcPct val="100000"/>
              </a:spcBef>
              <a:buClr>
                <a:srgbClr val="ACA696"/>
              </a:buClr>
              <a:buFont typeface="Wingdings" pitchFamily="2" charset="2"/>
              <a:buNone/>
              <a:tabLst>
                <a:tab pos="7662863" algn="r"/>
              </a:tabLst>
              <a:defRPr/>
            </a:pPr>
            <a:r>
              <a:rPr lang="zh-CN" altLang="en-US" sz="1800" b="0" i="0" kern="0" dirty="0">
                <a:effectLst>
                  <a:outerShdw blurRad="38100" dist="38100" dir="2700000" algn="tl">
                    <a:srgbClr val="C0C0C0"/>
                  </a:outerShdw>
                </a:effectLst>
                <a:latin typeface="华文仿宋" pitchFamily="2" charset="-122"/>
                <a:ea typeface="华文仿宋" pitchFamily="2" charset="-122"/>
                <a:cs typeface="Arial" charset="0"/>
              </a:rPr>
              <a:t>如需更多信息，请联系</a:t>
            </a:r>
            <a:r>
              <a:rPr lang="en-US" altLang="zh-CN" sz="1800" b="0" i="0" kern="0" dirty="0">
                <a:effectLst>
                  <a:outerShdw blurRad="38100" dist="38100" dir="2700000" algn="tl">
                    <a:srgbClr val="C0C0C0"/>
                  </a:outerShdw>
                </a:effectLst>
                <a:latin typeface="华文仿宋" pitchFamily="2" charset="-122"/>
                <a:ea typeface="华文仿宋" pitchFamily="2" charset="-122"/>
                <a:cs typeface="Arial" charset="0"/>
              </a:rPr>
              <a:t>:</a:t>
            </a:r>
            <a:endParaRPr lang="en-US" altLang="zh-CN" sz="1800" b="0" i="0" kern="0" dirty="0">
              <a:effectLst>
                <a:outerShdw blurRad="38100" dist="38100" dir="2700000" algn="tl">
                  <a:srgbClr val="C0C0C0"/>
                </a:outerShdw>
              </a:effectLst>
              <a:latin typeface="华文仿宋" pitchFamily="2" charset="-122"/>
              <a:ea typeface="华文仿宋" pitchFamily="2" charset="-122"/>
            </a:endParaRPr>
          </a:p>
          <a:p>
            <a:pPr algn="ctr" defTabSz="1019175" eaLnBrk="0" hangingPunct="0">
              <a:spcBef>
                <a:spcPct val="20000"/>
              </a:spcBef>
              <a:buClr>
                <a:srgbClr val="ACA696"/>
              </a:buClr>
              <a:buFont typeface="Wingdings" pitchFamily="2" charset="2"/>
              <a:buNone/>
              <a:tabLst>
                <a:tab pos="7662863" algn="r"/>
              </a:tabLst>
              <a:defRPr/>
            </a:pPr>
            <a:r>
              <a:rPr lang="en-US" altLang="zh-CN" sz="1600" i="0" kern="0" dirty="0">
                <a:solidFill>
                  <a:srgbClr val="FF0000"/>
                </a:solidFill>
                <a:effectLst>
                  <a:outerShdw blurRad="38100" dist="38100" dir="2700000" algn="tl">
                    <a:srgbClr val="C0C0C0"/>
                  </a:outerShdw>
                </a:effectLst>
                <a:latin typeface="华文仿宋" pitchFamily="2" charset="-122"/>
                <a:ea typeface="华文仿宋" pitchFamily="2" charset="-122"/>
              </a:rPr>
              <a:t> </a:t>
            </a:r>
            <a:r>
              <a:rPr lang="en-US" altLang="zh-CN" sz="1600" i="0" kern="0" dirty="0">
                <a:effectLst>
                  <a:outerShdw blurRad="38100" dist="38100" dir="2700000" algn="tl">
                    <a:srgbClr val="C0C0C0"/>
                  </a:outerShdw>
                </a:effectLst>
                <a:latin typeface="华文仿宋" pitchFamily="2" charset="-122"/>
                <a:ea typeface="华文仿宋" pitchFamily="2" charset="-122"/>
              </a:rPr>
              <a:t>SHELDON I. DORENFEST </a:t>
            </a:r>
            <a:r>
              <a:rPr lang="zh-CN" altLang="en-US" sz="1600" i="0" kern="0" dirty="0">
                <a:effectLst>
                  <a:outerShdw blurRad="38100" dist="38100" dir="2700000" algn="tl">
                    <a:srgbClr val="C0C0C0"/>
                  </a:outerShdw>
                </a:effectLst>
                <a:latin typeface="华文仿宋" pitchFamily="2" charset="-122"/>
                <a:ea typeface="华文仿宋" pitchFamily="2" charset="-122"/>
              </a:rPr>
              <a:t>或 刘晓</a:t>
            </a:r>
            <a:endParaRPr lang="en-US" altLang="zh-CN" sz="2000" i="0" kern="0" dirty="0">
              <a:solidFill>
                <a:srgbClr val="FF0000"/>
              </a:solidFill>
              <a:effectLst>
                <a:outerShdw blurRad="38100" dist="38100" dir="2700000" algn="tl">
                  <a:srgbClr val="C0C0C0"/>
                </a:outerShdw>
              </a:effectLst>
              <a:latin typeface="华文仿宋" pitchFamily="2" charset="-122"/>
              <a:ea typeface="华文仿宋" pitchFamily="2" charset="-122"/>
            </a:endParaRPr>
          </a:p>
          <a:p>
            <a:pPr algn="ctr" defTabSz="1019175" eaLnBrk="0" hangingPunct="0">
              <a:spcBef>
                <a:spcPct val="20000"/>
              </a:spcBef>
              <a:buClr>
                <a:srgbClr val="ACA696"/>
              </a:buClr>
              <a:buFont typeface="Wingdings" pitchFamily="2" charset="2"/>
              <a:buNone/>
              <a:tabLst>
                <a:tab pos="7662863" algn="r"/>
              </a:tabLst>
              <a:defRPr/>
            </a:pPr>
            <a:endParaRPr lang="en-US" altLang="zh-CN" sz="1600" i="0" kern="0" dirty="0">
              <a:effectLst>
                <a:outerShdw blurRad="38100" dist="38100" dir="2700000" algn="tl">
                  <a:srgbClr val="C0C0C0"/>
                </a:outerShdw>
              </a:effectLst>
              <a:latin typeface="华文仿宋" pitchFamily="2" charset="-122"/>
              <a:ea typeface="华文仿宋" pitchFamily="2" charset="-122"/>
            </a:endParaRPr>
          </a:p>
          <a:p>
            <a:pPr algn="just" defTabSz="1019175" eaLnBrk="0" hangingPunct="0">
              <a:buClr>
                <a:srgbClr val="ACA696"/>
              </a:buClr>
              <a:buFont typeface="Wingdings" pitchFamily="2" charset="2"/>
              <a:buNone/>
              <a:tabLst>
                <a:tab pos="7662863" algn="r"/>
              </a:tabLst>
              <a:defRPr/>
            </a:pPr>
            <a:r>
              <a:rPr lang="en-US" altLang="ko-KR" sz="1600" i="0" kern="0" dirty="0">
                <a:effectLst>
                  <a:outerShdw blurRad="38100" dist="38100" dir="2700000" algn="tl">
                    <a:srgbClr val="C0C0C0"/>
                  </a:outerShdw>
                </a:effectLst>
                <a:latin typeface="华文仿宋" pitchFamily="2" charset="-122"/>
                <a:ea typeface="华文仿宋" pitchFamily="2" charset="-122"/>
              </a:rPr>
              <a:t>THE DORENFEST GROUP	</a:t>
            </a:r>
            <a:r>
              <a:rPr lang="zh-CN" altLang="en-US" sz="1600" i="0" kern="0" dirty="0">
                <a:effectLst>
                  <a:outerShdw blurRad="38100" dist="38100" dir="2700000" algn="tl">
                    <a:srgbClr val="C0C0C0"/>
                  </a:outerShdw>
                </a:effectLst>
                <a:latin typeface="华文仿宋" pitchFamily="2" charset="-122"/>
                <a:ea typeface="华文仿宋" pitchFamily="2" charset="-122"/>
              </a:rPr>
              <a:t>德睿医疗咨询（上海）有限公司</a:t>
            </a: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NBC TOWER, SUITE 2725	</a:t>
            </a: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455 N. CITYFRONT PLAZA DRIVE	</a:t>
            </a:r>
            <a:r>
              <a:rPr lang="zh-CN" altLang="en-US" sz="1600" b="0" i="0" kern="0" dirty="0">
                <a:effectLst>
                  <a:outerShdw blurRad="38100" dist="38100" dir="2700000" algn="tl">
                    <a:srgbClr val="C0C0C0"/>
                  </a:outerShdw>
                </a:effectLst>
                <a:latin typeface="华文仿宋" pitchFamily="2" charset="-122"/>
                <a:ea typeface="华文仿宋" pitchFamily="2" charset="-122"/>
              </a:rPr>
              <a:t>淮海东路</a:t>
            </a:r>
            <a:r>
              <a:rPr lang="en-US" altLang="zh-CN" sz="1600" b="0" i="0" kern="0" dirty="0">
                <a:effectLst>
                  <a:outerShdw blurRad="38100" dist="38100" dir="2700000" algn="tl">
                    <a:srgbClr val="C0C0C0"/>
                  </a:outerShdw>
                </a:effectLst>
                <a:latin typeface="华文仿宋" pitchFamily="2" charset="-122"/>
                <a:ea typeface="华文仿宋" pitchFamily="2" charset="-122"/>
              </a:rPr>
              <a:t>45</a:t>
            </a:r>
            <a:r>
              <a:rPr lang="zh-CN" altLang="en-US" sz="1600" b="0" i="0" kern="0" dirty="0">
                <a:effectLst>
                  <a:outerShdw blurRad="38100" dist="38100" dir="2700000" algn="tl">
                    <a:srgbClr val="C0C0C0"/>
                  </a:outerShdw>
                </a:effectLst>
                <a:latin typeface="华文仿宋" pitchFamily="2" charset="-122"/>
                <a:ea typeface="华文仿宋" pitchFamily="2" charset="-122"/>
              </a:rPr>
              <a:t>号</a:t>
            </a:r>
            <a:endParaRPr lang="en-US" altLang="ko-KR" sz="1600" b="0" i="0" kern="0" dirty="0">
              <a:effectLst>
                <a:outerShdw blurRad="38100" dist="38100" dir="2700000" algn="tl">
                  <a:srgbClr val="C0C0C0"/>
                </a:outerShdw>
              </a:effectLst>
              <a:latin typeface="华文仿宋" pitchFamily="2" charset="-122"/>
              <a:ea typeface="华文仿宋" pitchFamily="2" charset="-122"/>
            </a:endParaRP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CHICAGO, IL  60611-5555	</a:t>
            </a:r>
            <a:r>
              <a:rPr lang="zh-CN" altLang="en-US" sz="1600" b="0" i="0" kern="0" dirty="0">
                <a:effectLst>
                  <a:outerShdw blurRad="38100" dist="38100" dir="2700000" algn="tl">
                    <a:srgbClr val="C0C0C0"/>
                  </a:outerShdw>
                </a:effectLst>
                <a:latin typeface="华文仿宋" pitchFamily="2" charset="-122"/>
                <a:ea typeface="华文仿宋" pitchFamily="2" charset="-122"/>
              </a:rPr>
              <a:t>东淮海大厦</a:t>
            </a:r>
            <a:r>
              <a:rPr lang="en-US" altLang="zh-CN" sz="1600" b="0" i="0" kern="0" dirty="0">
                <a:effectLst>
                  <a:outerShdw blurRad="38100" dist="38100" dir="2700000" algn="tl">
                    <a:srgbClr val="C0C0C0"/>
                  </a:outerShdw>
                </a:effectLst>
                <a:latin typeface="华文仿宋" pitchFamily="2" charset="-122"/>
                <a:ea typeface="华文仿宋" pitchFamily="2" charset="-122"/>
              </a:rPr>
              <a:t>908</a:t>
            </a:r>
            <a:r>
              <a:rPr lang="zh-CN" altLang="en-US" sz="1600" b="0" i="0" kern="0" dirty="0">
                <a:effectLst>
                  <a:outerShdw blurRad="38100" dist="38100" dir="2700000" algn="tl">
                    <a:srgbClr val="C0C0C0"/>
                  </a:outerShdw>
                </a:effectLst>
                <a:latin typeface="华文仿宋" pitchFamily="2" charset="-122"/>
                <a:ea typeface="华文仿宋" pitchFamily="2" charset="-122"/>
              </a:rPr>
              <a:t>室</a:t>
            </a:r>
            <a:endParaRPr lang="en-US" altLang="ko-KR" sz="1600" b="0" i="0" kern="0" dirty="0">
              <a:effectLst>
                <a:outerShdw blurRad="38100" dist="38100" dir="2700000" algn="tl">
                  <a:srgbClr val="C0C0C0"/>
                </a:outerShdw>
              </a:effectLst>
              <a:latin typeface="华文仿宋" pitchFamily="2" charset="-122"/>
              <a:ea typeface="华文仿宋" pitchFamily="2" charset="-122"/>
            </a:endParaRP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UNITED STATES OF AMERICA	</a:t>
            </a:r>
            <a:r>
              <a:rPr lang="zh-CN" altLang="en-US" sz="1600" b="0" i="0" kern="0" dirty="0">
                <a:effectLst>
                  <a:outerShdw blurRad="38100" dist="38100" dir="2700000" algn="tl">
                    <a:srgbClr val="C0C0C0"/>
                  </a:outerShdw>
                </a:effectLst>
                <a:latin typeface="华文仿宋" pitchFamily="2" charset="-122"/>
                <a:ea typeface="华文仿宋" pitchFamily="2" charset="-122"/>
              </a:rPr>
              <a:t>中国，上海</a:t>
            </a:r>
            <a:endParaRPr lang="ko-KR" altLang="en-US" sz="1600" b="0" i="0" kern="0" dirty="0">
              <a:effectLst>
                <a:outerShdw blurRad="38100" dist="38100" dir="2700000" algn="tl">
                  <a:srgbClr val="C0C0C0"/>
                </a:outerShdw>
              </a:effectLst>
              <a:latin typeface="华文仿宋" pitchFamily="2" charset="-122"/>
              <a:ea typeface="Batang" pitchFamily="18" charset="-127"/>
            </a:endParaRP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PHONE:  312-464-3000	</a:t>
            </a:r>
            <a:r>
              <a:rPr lang="zh-CN" altLang="en-US" sz="1600" b="0" i="0" kern="0" dirty="0">
                <a:effectLst>
                  <a:outerShdw blurRad="38100" dist="38100" dir="2700000" algn="tl">
                    <a:srgbClr val="C0C0C0"/>
                  </a:outerShdw>
                </a:effectLst>
                <a:latin typeface="华文仿宋" pitchFamily="2" charset="-122"/>
                <a:ea typeface="华文仿宋" pitchFamily="2" charset="-122"/>
              </a:rPr>
              <a:t>电话： </a:t>
            </a:r>
            <a:r>
              <a:rPr lang="en-US" altLang="ko-KR" sz="1600" b="0" i="0" kern="0" dirty="0">
                <a:effectLst>
                  <a:outerShdw blurRad="38100" dist="38100" dir="2700000" algn="tl">
                    <a:srgbClr val="C0C0C0"/>
                  </a:outerShdw>
                </a:effectLst>
                <a:latin typeface="华文仿宋" pitchFamily="2" charset="-122"/>
                <a:ea typeface="华文仿宋" pitchFamily="2" charset="-122"/>
              </a:rPr>
              <a:t>021-51001812</a:t>
            </a:r>
            <a:endParaRPr lang="ko-KR" altLang="en-US" sz="1600" b="0" i="0" kern="0" dirty="0">
              <a:effectLst>
                <a:outerShdw blurRad="38100" dist="38100" dir="2700000" algn="tl">
                  <a:srgbClr val="C0C0C0"/>
                </a:outerShdw>
              </a:effectLst>
              <a:latin typeface="华文仿宋" pitchFamily="2" charset="-122"/>
              <a:ea typeface="Batang" pitchFamily="18" charset="-127"/>
            </a:endParaRPr>
          </a:p>
          <a:p>
            <a:pPr algn="just" defTabSz="1019175" eaLnBrk="0" hangingPunct="0">
              <a:buClr>
                <a:srgbClr val="ACA696"/>
              </a:buClr>
              <a:buFont typeface="Wingdings" pitchFamily="2" charset="2"/>
              <a:buNone/>
              <a:tabLst>
                <a:tab pos="7662863" algn="r"/>
              </a:tabLst>
              <a:defRPr/>
            </a:pPr>
            <a:r>
              <a:rPr lang="en-US" altLang="ko-KR" sz="1600" b="0" i="0" kern="0" dirty="0">
                <a:effectLst>
                  <a:outerShdw blurRad="38100" dist="38100" dir="2700000" algn="tl">
                    <a:srgbClr val="C0C0C0"/>
                  </a:outerShdw>
                </a:effectLst>
                <a:latin typeface="华文仿宋" pitchFamily="2" charset="-122"/>
                <a:ea typeface="华文仿宋" pitchFamily="2" charset="-122"/>
              </a:rPr>
              <a:t>FAX:  312-467-0541	</a:t>
            </a:r>
          </a:p>
          <a:p>
            <a:pPr algn="just" defTabSz="1019175" eaLnBrk="0" hangingPunct="0">
              <a:buClr>
                <a:srgbClr val="ACA696"/>
              </a:buClr>
              <a:buFont typeface="Wingdings" pitchFamily="2" charset="2"/>
              <a:buNone/>
              <a:tabLst>
                <a:tab pos="7662863" algn="r"/>
              </a:tabLst>
              <a:defRPr/>
            </a:pPr>
            <a:endParaRPr lang="en-US" altLang="zh-CN" sz="1600" b="0" i="0" kern="0" dirty="0">
              <a:effectLst>
                <a:outerShdw blurRad="38100" dist="38100" dir="2700000" algn="tl">
                  <a:srgbClr val="C0C0C0"/>
                </a:outerShdw>
              </a:effectLst>
              <a:latin typeface="华文仿宋" pitchFamily="2" charset="-122"/>
              <a:ea typeface="华文仿宋" pitchFamily="2" charset="-122"/>
            </a:endParaRPr>
          </a:p>
          <a:p>
            <a:pPr algn="ctr" defTabSz="1019175">
              <a:spcBef>
                <a:spcPct val="20000"/>
              </a:spcBef>
              <a:buClr>
                <a:srgbClr val="ACA696"/>
              </a:buClr>
              <a:buFont typeface="Wingdings" pitchFamily="2" charset="2"/>
              <a:buNone/>
              <a:tabLst>
                <a:tab pos="7662863" algn="r"/>
              </a:tabLst>
              <a:defRPr/>
            </a:pPr>
            <a:r>
              <a:rPr lang="zh-CN" altLang="en-US" sz="1600" b="0" i="0" kern="0" dirty="0">
                <a:effectLst>
                  <a:outerShdw blurRad="38100" dist="38100" dir="2700000" algn="tl">
                    <a:srgbClr val="C0C0C0"/>
                  </a:outerShdw>
                </a:effectLst>
                <a:latin typeface="华文仿宋" pitchFamily="2" charset="-122"/>
                <a:ea typeface="华文仿宋" pitchFamily="2" charset="-122"/>
              </a:rPr>
              <a:t>网址</a:t>
            </a:r>
            <a:r>
              <a:rPr lang="en-US" altLang="zh-CN" sz="1600" b="0" i="0" kern="0" dirty="0">
                <a:effectLst>
                  <a:outerShdw blurRad="38100" dist="38100" dir="2700000" algn="tl">
                    <a:srgbClr val="C0C0C0"/>
                  </a:outerShdw>
                </a:effectLst>
                <a:latin typeface="华文仿宋" pitchFamily="2" charset="-122"/>
                <a:ea typeface="华文仿宋" pitchFamily="2" charset="-122"/>
              </a:rPr>
              <a:t>:  </a:t>
            </a:r>
            <a:r>
              <a:rPr lang="en-US" altLang="zh-CN" sz="1600" b="0" i="0" kern="0" dirty="0">
                <a:effectLst>
                  <a:outerShdw blurRad="38100" dist="38100" dir="2700000" algn="tl">
                    <a:srgbClr val="C0C0C0"/>
                  </a:outerShdw>
                </a:effectLst>
                <a:latin typeface="华文仿宋" pitchFamily="2" charset="-122"/>
                <a:ea typeface="华文仿宋" pitchFamily="2" charset="-122"/>
                <a:hlinkClick r:id="rId3"/>
              </a:rPr>
              <a:t>www.dorenfest.com</a:t>
            </a:r>
            <a:endParaRPr lang="en-US" altLang="zh-CN" sz="1600" b="0" i="0" kern="0" dirty="0">
              <a:effectLst>
                <a:outerShdw blurRad="38100" dist="38100" dir="2700000" algn="tl">
                  <a:srgbClr val="C0C0C0"/>
                </a:outerShdw>
              </a:effectLst>
              <a:latin typeface="华文仿宋" pitchFamily="2" charset="-122"/>
              <a:ea typeface="华文仿宋" pitchFamily="2" charset="-122"/>
            </a:endParaRPr>
          </a:p>
          <a:p>
            <a:pPr algn="ctr" defTabSz="1019175">
              <a:spcBef>
                <a:spcPct val="20000"/>
              </a:spcBef>
              <a:buClr>
                <a:srgbClr val="ACA696"/>
              </a:buClr>
              <a:buFont typeface="Wingdings" pitchFamily="2" charset="2"/>
              <a:buNone/>
              <a:tabLst>
                <a:tab pos="7662863" algn="r"/>
              </a:tabLst>
              <a:defRPr/>
            </a:pPr>
            <a:r>
              <a:rPr lang="zh-CN" altLang="en-US" sz="1600" b="0" i="0" kern="0" dirty="0">
                <a:effectLst>
                  <a:outerShdw blurRad="38100" dist="38100" dir="2700000" algn="tl">
                    <a:srgbClr val="C0C0C0"/>
                  </a:outerShdw>
                </a:effectLst>
                <a:latin typeface="华文仿宋" pitchFamily="2" charset="-122"/>
                <a:ea typeface="华文仿宋" pitchFamily="2" charset="-122"/>
              </a:rPr>
              <a:t>电子邮箱</a:t>
            </a:r>
            <a:r>
              <a:rPr lang="en-US" altLang="zh-CN" sz="1600" b="0" i="0" kern="0" dirty="0">
                <a:effectLst>
                  <a:outerShdw blurRad="38100" dist="38100" dir="2700000" algn="tl">
                    <a:srgbClr val="C0C0C0"/>
                  </a:outerShdw>
                </a:effectLst>
                <a:latin typeface="华文仿宋" pitchFamily="2" charset="-122"/>
                <a:ea typeface="华文仿宋" pitchFamily="2" charset="-122"/>
              </a:rPr>
              <a:t>:  </a:t>
            </a:r>
            <a:r>
              <a:rPr lang="en-US" altLang="zh-CN" sz="1600" b="0" i="0" kern="0" dirty="0">
                <a:effectLst>
                  <a:outerShdw blurRad="38100" dist="38100" dir="2700000" algn="tl">
                    <a:srgbClr val="C0C0C0"/>
                  </a:outerShdw>
                </a:effectLst>
                <a:latin typeface="华文仿宋" pitchFamily="2" charset="-122"/>
                <a:ea typeface="华文仿宋" pitchFamily="2" charset="-122"/>
                <a:hlinkClick r:id="rId4"/>
              </a:rPr>
              <a:t>info@dorenfest.com</a:t>
            </a:r>
            <a:endParaRPr lang="en-US" altLang="zh-CN" sz="1600" b="0" i="0" kern="0" dirty="0">
              <a:effectLst>
                <a:outerShdw blurRad="38100" dist="38100" dir="2700000" algn="tl">
                  <a:srgbClr val="C0C0C0"/>
                </a:outerShdw>
              </a:effectLst>
              <a:latin typeface="华文仿宋" pitchFamily="2" charset="-122"/>
              <a:ea typeface="华文仿宋" pitchFamily="2" charset="-122"/>
            </a:endParaRPr>
          </a:p>
          <a:p>
            <a:pPr algn="ctr" defTabSz="1019175">
              <a:spcBef>
                <a:spcPct val="20000"/>
              </a:spcBef>
              <a:buClr>
                <a:srgbClr val="ACA696"/>
              </a:buClr>
              <a:buFont typeface="Wingdings" pitchFamily="2" charset="2"/>
              <a:buNone/>
              <a:tabLst>
                <a:tab pos="7662863" algn="r"/>
              </a:tabLst>
              <a:defRPr/>
            </a:pPr>
            <a:r>
              <a:rPr lang="en-US" altLang="zh-CN" sz="1600" b="0" i="0" kern="0" dirty="0">
                <a:effectLst>
                  <a:outerShdw blurRad="38100" dist="38100" dir="2700000" algn="tl">
                    <a:srgbClr val="C0C0C0"/>
                  </a:outerShdw>
                </a:effectLst>
                <a:latin typeface="华文仿宋" pitchFamily="2" charset="-122"/>
                <a:ea typeface="华文仿宋" pitchFamily="2" charset="-122"/>
              </a:rPr>
              <a:t>SHELDON</a:t>
            </a:r>
            <a:r>
              <a:rPr lang="zh-CN" altLang="en-US" sz="1600" b="0" i="0" kern="0" dirty="0">
                <a:effectLst>
                  <a:outerShdw blurRad="38100" dist="38100" dir="2700000" algn="tl">
                    <a:srgbClr val="C0C0C0"/>
                  </a:outerShdw>
                </a:effectLst>
                <a:latin typeface="华文仿宋" pitchFamily="2" charset="-122"/>
                <a:ea typeface="华文仿宋" pitchFamily="2" charset="-122"/>
              </a:rPr>
              <a:t>的电子邮箱</a:t>
            </a:r>
            <a:r>
              <a:rPr lang="en-US" altLang="zh-CN" sz="1600" b="0" i="0" kern="0" dirty="0">
                <a:effectLst>
                  <a:outerShdw blurRad="38100" dist="38100" dir="2700000" algn="tl">
                    <a:srgbClr val="C0C0C0"/>
                  </a:outerShdw>
                </a:effectLst>
                <a:latin typeface="华文仿宋" pitchFamily="2" charset="-122"/>
                <a:ea typeface="华文仿宋" pitchFamily="2" charset="-122"/>
              </a:rPr>
              <a:t>:  </a:t>
            </a:r>
            <a:r>
              <a:rPr lang="en-US" altLang="zh-CN" sz="1600" b="0" i="0" kern="0" dirty="0">
                <a:effectLst>
                  <a:outerShdw blurRad="38100" dist="38100" dir="2700000" algn="tl">
                    <a:srgbClr val="C0C0C0"/>
                  </a:outerShdw>
                </a:effectLst>
                <a:latin typeface="华文仿宋" pitchFamily="2" charset="-122"/>
                <a:ea typeface="华文仿宋" pitchFamily="2" charset="-122"/>
                <a:hlinkClick r:id="rId5"/>
              </a:rPr>
              <a:t>sheldon@dorenfest.com</a:t>
            </a:r>
            <a:endParaRPr lang="en-US" altLang="zh-CN" sz="1600" b="0" i="0" kern="0" dirty="0">
              <a:effectLst>
                <a:outerShdw blurRad="38100" dist="38100" dir="2700000" algn="tl">
                  <a:srgbClr val="C0C0C0"/>
                </a:outerShdw>
              </a:effectLst>
              <a:latin typeface="华文仿宋" pitchFamily="2" charset="-122"/>
              <a:ea typeface="华文仿宋" pitchFamily="2" charset="-122"/>
            </a:endParaRPr>
          </a:p>
          <a:p>
            <a:pPr algn="ctr" defTabSz="1019175">
              <a:spcBef>
                <a:spcPct val="20000"/>
              </a:spcBef>
              <a:buClr>
                <a:srgbClr val="ACA696"/>
              </a:buClr>
              <a:buFont typeface="Wingdings" pitchFamily="2" charset="2"/>
              <a:buNone/>
              <a:tabLst>
                <a:tab pos="7662863" algn="r"/>
              </a:tabLst>
              <a:defRPr/>
            </a:pPr>
            <a:r>
              <a:rPr lang="zh-CN" altLang="en-US" sz="1600" b="0" i="0" kern="0" dirty="0">
                <a:effectLst>
                  <a:outerShdw blurRad="38100" dist="38100" dir="2700000" algn="tl">
                    <a:srgbClr val="C0C0C0"/>
                  </a:outerShdw>
                </a:effectLst>
                <a:latin typeface="华文仿宋" pitchFamily="2" charset="-122"/>
                <a:ea typeface="华文仿宋" pitchFamily="2" charset="-122"/>
              </a:rPr>
              <a:t>刘晓的电子邮箱</a:t>
            </a:r>
            <a:r>
              <a:rPr lang="en-US" altLang="zh-CN" sz="1600" b="0" i="0" kern="0" dirty="0">
                <a:effectLst>
                  <a:outerShdw blurRad="38100" dist="38100" dir="2700000" algn="tl">
                    <a:srgbClr val="C0C0C0"/>
                  </a:outerShdw>
                </a:effectLst>
                <a:latin typeface="华文仿宋" pitchFamily="2" charset="-122"/>
                <a:ea typeface="华文仿宋" pitchFamily="2" charset="-122"/>
              </a:rPr>
              <a:t>: </a:t>
            </a:r>
            <a:r>
              <a:rPr lang="en-US" altLang="zh-CN" sz="1600" b="0" i="0" kern="0" dirty="0">
                <a:effectLst>
                  <a:outerShdw blurRad="38100" dist="38100" dir="2700000" algn="tl">
                    <a:srgbClr val="C0C0C0"/>
                  </a:outerShdw>
                </a:effectLst>
                <a:latin typeface="华文仿宋" pitchFamily="2" charset="-122"/>
                <a:ea typeface="华文仿宋" pitchFamily="2" charset="-122"/>
                <a:hlinkClick r:id="rId6"/>
              </a:rPr>
              <a:t>xiao.liu@dorenfest.com</a:t>
            </a:r>
            <a:endParaRPr lang="en-US" altLang="zh-CN" sz="1600" b="0" i="0" kern="0" dirty="0">
              <a:effectLst>
                <a:outerShdw blurRad="38100" dist="38100" dir="2700000" algn="tl">
                  <a:srgbClr val="C0C0C0"/>
                </a:outerShdw>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487392D2-6EAC-40AD-951E-9E3E1A8F1A33}"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6</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25602" name="Rectangle 3"/>
          <p:cNvSpPr>
            <a:spLocks noGrp="1" noChangeArrowheads="1"/>
          </p:cNvSpPr>
          <p:nvPr>
            <p:ph type="title" idx="4294967295"/>
          </p:nvPr>
        </p:nvSpPr>
        <p:spPr>
          <a:xfrm>
            <a:off x="669925" y="346075"/>
            <a:ext cx="9007475" cy="830263"/>
          </a:xfrm>
        </p:spPr>
        <p:txBody>
          <a:bodyPr/>
          <a:lstStyle/>
          <a:p>
            <a:r>
              <a:rPr lang="zh-CN" altLang="en-US" sz="2800" b="1" smtClean="0">
                <a:latin typeface="华文仿宋" pitchFamily="2" charset="-122"/>
                <a:ea typeface="华文仿宋" pitchFamily="2" charset="-122"/>
              </a:rPr>
              <a:t>德睿医疗咨询在</a:t>
            </a:r>
            <a:r>
              <a:rPr lang="en-US" altLang="zh-CN" sz="2800" b="1" smtClean="0">
                <a:latin typeface="华文仿宋" pitchFamily="2" charset="-122"/>
                <a:ea typeface="华文仿宋" pitchFamily="2" charset="-122"/>
              </a:rPr>
              <a:t>2005</a:t>
            </a:r>
            <a:r>
              <a:rPr lang="zh-CN" altLang="en-US" sz="2800" b="1" smtClean="0">
                <a:latin typeface="华文仿宋" pitchFamily="2" charset="-122"/>
                <a:ea typeface="华文仿宋" pitchFamily="2" charset="-122"/>
              </a:rPr>
              <a:t>和</a:t>
            </a:r>
            <a:r>
              <a:rPr lang="en-US" altLang="zh-CN" sz="2800" b="1" smtClean="0">
                <a:latin typeface="华文仿宋" pitchFamily="2" charset="-122"/>
                <a:ea typeface="华文仿宋" pitchFamily="2" charset="-122"/>
              </a:rPr>
              <a:t>2006</a:t>
            </a:r>
            <a:r>
              <a:rPr lang="zh-CN" altLang="en-US" sz="2800" b="1" smtClean="0">
                <a:latin typeface="华文仿宋" pitchFamily="2" charset="-122"/>
                <a:ea typeface="华文仿宋" pitchFamily="2" charset="-122"/>
              </a:rPr>
              <a:t>年对中国医疗行业的调查研究</a:t>
            </a:r>
            <a:endParaRPr lang="en-US" altLang="zh-CN" sz="2800" smtClean="0">
              <a:latin typeface="华文仿宋" pitchFamily="2" charset="-122"/>
              <a:ea typeface="华文仿宋" pitchFamily="2" charset="-122"/>
            </a:endParaRPr>
          </a:p>
        </p:txBody>
      </p:sp>
      <p:sp>
        <p:nvSpPr>
          <p:cNvPr id="25603" name="Rectangle 4"/>
          <p:cNvSpPr>
            <a:spLocks noGrp="1" noChangeArrowheads="1"/>
          </p:cNvSpPr>
          <p:nvPr>
            <p:ph type="body" idx="4294967295"/>
          </p:nvPr>
        </p:nvSpPr>
        <p:spPr>
          <a:noFill/>
        </p:spPr>
        <p:txBody>
          <a:bodyPr/>
          <a:lstStyle/>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走访了</a:t>
            </a:r>
            <a:r>
              <a:rPr lang="en-US" altLang="zh-CN" sz="2000" dirty="0" smtClean="0">
                <a:effectLst/>
                <a:latin typeface="华文仿宋" pitchFamily="2" charset="-122"/>
                <a:ea typeface="华文仿宋" pitchFamily="2" charset="-122"/>
              </a:rPr>
              <a:t>17</a:t>
            </a:r>
            <a:r>
              <a:rPr lang="zh-CN" altLang="zh-CN" sz="2000" dirty="0" smtClean="0">
                <a:effectLst/>
                <a:latin typeface="华文仿宋" pitchFamily="2" charset="-122"/>
                <a:ea typeface="华文仿宋" pitchFamily="2" charset="-122"/>
              </a:rPr>
              <a:t>个城市</a:t>
            </a:r>
            <a:endParaRPr lang="en-US" altLang="zh-CN" sz="2000" dirty="0" smtClean="0">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访问了上百位中国医疗卫生行业领导</a:t>
            </a:r>
            <a:endParaRPr lang="en-US" altLang="zh-CN" sz="2000" dirty="0" smtClean="0">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访问了</a:t>
            </a:r>
            <a:r>
              <a:rPr lang="en-US" altLang="zh-CN" sz="2000" dirty="0" smtClean="0">
                <a:effectLst/>
                <a:latin typeface="华文仿宋" pitchFamily="2" charset="-122"/>
                <a:ea typeface="华文仿宋" pitchFamily="2" charset="-122"/>
              </a:rPr>
              <a:t>100</a:t>
            </a:r>
            <a:r>
              <a:rPr lang="zh-CN" altLang="zh-CN" sz="2000" dirty="0" smtClean="0">
                <a:effectLst/>
                <a:latin typeface="华文仿宋" pitchFamily="2" charset="-122"/>
                <a:ea typeface="华文仿宋" pitchFamily="2" charset="-122"/>
              </a:rPr>
              <a:t>多家医院，深入了解中国医院的运营</a:t>
            </a:r>
            <a:r>
              <a:rPr lang="zh-CN" altLang="en-US" sz="2000" dirty="0" smtClean="0">
                <a:effectLst/>
                <a:latin typeface="华文仿宋" pitchFamily="2" charset="-122"/>
                <a:ea typeface="华文仿宋" pitchFamily="2" charset="-122"/>
              </a:rPr>
              <a:t>情况</a:t>
            </a:r>
            <a:r>
              <a:rPr lang="zh-CN" altLang="zh-CN" sz="2000" dirty="0" smtClean="0">
                <a:effectLst/>
                <a:latin typeface="华文仿宋" pitchFamily="2" charset="-122"/>
                <a:ea typeface="华文仿宋" pitchFamily="2" charset="-122"/>
              </a:rPr>
              <a:t>，</a:t>
            </a:r>
            <a:r>
              <a:rPr lang="zh-CN" altLang="en-US" sz="2000" dirty="0" smtClean="0">
                <a:effectLst/>
                <a:latin typeface="华文仿宋" pitchFamily="2" charset="-122"/>
                <a:ea typeface="华文仿宋" pitchFamily="2" charset="-122"/>
              </a:rPr>
              <a:t>发现</a:t>
            </a:r>
            <a:r>
              <a:rPr lang="zh-CN" altLang="zh-CN" sz="2000" dirty="0" smtClean="0">
                <a:effectLst/>
                <a:latin typeface="华文仿宋" pitchFamily="2" charset="-122"/>
                <a:ea typeface="华文仿宋" pitchFamily="2" charset="-122"/>
              </a:rPr>
              <a:t>改进机会</a:t>
            </a:r>
            <a:endParaRPr lang="en-US" altLang="zh-CN" sz="2000" dirty="0" smtClean="0">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访问</a:t>
            </a:r>
            <a:r>
              <a:rPr lang="zh-CN" altLang="en-US" sz="2000" dirty="0" smtClean="0">
                <a:effectLst/>
                <a:latin typeface="华文仿宋" pitchFamily="2" charset="-122"/>
                <a:ea typeface="华文仿宋" pitchFamily="2" charset="-122"/>
              </a:rPr>
              <a:t>和会见了到访省市的</a:t>
            </a:r>
            <a:r>
              <a:rPr lang="zh-CN" altLang="zh-CN" sz="2000" dirty="0" smtClean="0">
                <a:effectLst/>
                <a:latin typeface="华文仿宋" pitchFamily="2" charset="-122"/>
                <a:ea typeface="华文仿宋" pitchFamily="2" charset="-122"/>
              </a:rPr>
              <a:t>卫生厅和卫生局</a:t>
            </a:r>
            <a:r>
              <a:rPr lang="zh-CN" altLang="en-US" sz="2000" dirty="0" smtClean="0">
                <a:effectLst/>
                <a:latin typeface="华文仿宋" pitchFamily="2" charset="-122"/>
                <a:ea typeface="华文仿宋" pitchFamily="2" charset="-122"/>
              </a:rPr>
              <a:t>领导</a:t>
            </a:r>
            <a:endParaRPr lang="en-US" altLang="zh-CN" sz="2000" dirty="0" smtClean="0">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访问了许多为中国医疗机构提供产品和服务的公司</a:t>
            </a:r>
            <a:endParaRPr lang="en-US" altLang="zh-CN" sz="2000" dirty="0" smtClean="0">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评估了一系列医院管理和医院收购的机会</a:t>
            </a:r>
            <a:r>
              <a:rPr lang="zh-CN" altLang="zh-CN" sz="2000" dirty="0" smtClean="0">
                <a:effectLst/>
                <a:latin typeface="华文仿宋" pitchFamily="2" charset="-122"/>
                <a:ea typeface="华文仿宋" pitchFamily="2" charset="-122"/>
              </a:rPr>
              <a:t>，</a:t>
            </a:r>
            <a:r>
              <a:rPr lang="zh-CN" altLang="en-US" sz="2000" dirty="0" smtClean="0">
                <a:latin typeface="华文仿宋" pitchFamily="2" charset="-122"/>
                <a:ea typeface="华文仿宋" pitchFamily="2" charset="-122"/>
              </a:rPr>
              <a:t>评价了在中国建设德睿“样板医院“的</a:t>
            </a:r>
            <a:r>
              <a:rPr lang="zh-CN" altLang="en-US" sz="2000" dirty="0" smtClean="0">
                <a:latin typeface="华文仿宋" pitchFamily="2" charset="-122"/>
                <a:ea typeface="华文仿宋" pitchFamily="2" charset="-122"/>
              </a:rPr>
              <a:t>可行性</a:t>
            </a:r>
            <a:endParaRPr lang="en-US" altLang="zh-CN" sz="2000" dirty="0" smtClean="0">
              <a:solidFill>
                <a:srgbClr val="FF0000"/>
              </a:solidFill>
              <a:effectLst/>
              <a:latin typeface="华文仿宋" pitchFamily="2" charset="-122"/>
              <a:ea typeface="华文仿宋" pitchFamily="2" charset="-122"/>
            </a:endParaRPr>
          </a:p>
          <a:p>
            <a:pPr>
              <a:spcBef>
                <a:spcPct val="0"/>
              </a:spcBef>
              <a:spcAft>
                <a:spcPct val="125000"/>
              </a:spcAft>
              <a:buClr>
                <a:schemeClr val="accent1"/>
              </a:buClr>
              <a:buFont typeface="Wingdings" pitchFamily="2" charset="2"/>
              <a:buAutoNum type="arabicPeriod"/>
            </a:pPr>
            <a:r>
              <a:rPr lang="zh-CN" altLang="zh-CN" sz="2000" dirty="0" smtClean="0">
                <a:effectLst/>
                <a:latin typeface="华文仿宋" pitchFamily="2" charset="-122"/>
                <a:ea typeface="华文仿宋" pitchFamily="2" charset="-122"/>
              </a:rPr>
              <a:t>制订了一个把德睿医疗咨询的知识和经验带到中国的发展战略</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F8954601-9813-4362-8958-52D7DB44547E}"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7</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26626" name="Rectangle 2"/>
          <p:cNvSpPr>
            <a:spLocks noGrp="1" noChangeArrowheads="1"/>
          </p:cNvSpPr>
          <p:nvPr>
            <p:ph type="title" idx="4294967295"/>
          </p:nvPr>
        </p:nvSpPr>
        <p:spPr/>
        <p:txBody>
          <a:bodyPr/>
          <a:lstStyle/>
          <a:p>
            <a:r>
              <a:rPr lang="zh-CN" altLang="en-US" sz="2800" b="1" smtClean="0">
                <a:latin typeface="华文仿宋" pitchFamily="2" charset="-122"/>
                <a:ea typeface="华文仿宋" pitchFamily="2" charset="-122"/>
              </a:rPr>
              <a:t>德睿医疗咨询心目中的样板医院</a:t>
            </a:r>
            <a:endParaRPr lang="en-US" altLang="zh-CN" sz="2800" smtClean="0">
              <a:latin typeface="华文仿宋" pitchFamily="2" charset="-122"/>
              <a:ea typeface="华文仿宋" pitchFamily="2" charset="-122"/>
            </a:endParaRPr>
          </a:p>
        </p:txBody>
      </p:sp>
      <p:sp>
        <p:nvSpPr>
          <p:cNvPr id="26627" name="Rectangle 3"/>
          <p:cNvSpPr>
            <a:spLocks noGrp="1" noChangeArrowheads="1"/>
          </p:cNvSpPr>
          <p:nvPr>
            <p:ph type="body" idx="4294967295"/>
          </p:nvPr>
        </p:nvSpPr>
        <p:spPr>
          <a:xfrm>
            <a:off x="830263" y="1363663"/>
            <a:ext cx="8312150" cy="5740400"/>
          </a:xfrm>
          <a:noFill/>
        </p:spPr>
        <p:txBody>
          <a:bodyPr/>
          <a:lstStyle/>
          <a:p>
            <a:pPr>
              <a:spcBef>
                <a:spcPct val="0"/>
              </a:spcBef>
              <a:spcAft>
                <a:spcPct val="2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为患者提供优质的医疗服务</a:t>
            </a:r>
            <a:endParaRPr lang="en-US" altLang="zh-CN" sz="2000" dirty="0" smtClean="0">
              <a:effectLst/>
              <a:latin typeface="华文仿宋" pitchFamily="2" charset="-122"/>
              <a:ea typeface="华文仿宋" pitchFamily="2" charset="-122"/>
            </a:endParaRPr>
          </a:p>
          <a:p>
            <a:pPr>
              <a:spcBef>
                <a:spcPct val="0"/>
              </a:spcBef>
              <a:spcAft>
                <a:spcPct val="200000"/>
              </a:spcAft>
              <a:buClr>
                <a:schemeClr val="tx1"/>
              </a:buClr>
              <a:buFont typeface="Wingdings" pitchFamily="2" charset="2"/>
              <a:buAutoNum type="arabicPeriod"/>
            </a:pPr>
            <a:r>
              <a:rPr kumimoji="0" lang="zh-CN" altLang="en-US" sz="2000" dirty="0" smtClean="0">
                <a:effectLst/>
                <a:latin typeface="华文仿宋" pitchFamily="2" charset="-122"/>
                <a:ea typeface="华文仿宋" pitchFamily="2" charset="-122"/>
              </a:rPr>
              <a:t>通过有效地利用系统和良好的工作流程高效运作</a:t>
            </a:r>
            <a:endParaRPr lang="en-US" altLang="zh-CN" sz="2000" dirty="0" smtClean="0">
              <a:effectLst/>
              <a:latin typeface="华文仿宋" pitchFamily="2" charset="-122"/>
              <a:ea typeface="华文仿宋" pitchFamily="2" charset="-122"/>
            </a:endParaRPr>
          </a:p>
          <a:p>
            <a:pPr>
              <a:spcBef>
                <a:spcPct val="0"/>
              </a:spcBef>
              <a:spcAft>
                <a:spcPct val="2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医疗服务费用患者可负担</a:t>
            </a:r>
            <a:endParaRPr lang="en-US" altLang="zh-CN" sz="2000" dirty="0" smtClean="0">
              <a:effectLst/>
              <a:latin typeface="华文仿宋" pitchFamily="2" charset="-122"/>
              <a:ea typeface="华文仿宋" pitchFamily="2" charset="-122"/>
            </a:endParaRPr>
          </a:p>
          <a:p>
            <a:pPr>
              <a:spcBef>
                <a:spcPct val="0"/>
              </a:spcBef>
              <a:spcAft>
                <a:spcPct val="2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形成一个高满意度的患者群，患者能够感受到医院提供的服务和诊疗有所改进</a:t>
            </a:r>
            <a:endParaRPr lang="en-US" altLang="zh-CN" sz="2000" dirty="0" smtClean="0">
              <a:effectLst/>
              <a:latin typeface="华文仿宋" pitchFamily="2" charset="-122"/>
              <a:ea typeface="华文仿宋" pitchFamily="2" charset="-122"/>
            </a:endParaRPr>
          </a:p>
          <a:p>
            <a:pPr>
              <a:spcBef>
                <a:spcPct val="0"/>
              </a:spcBef>
              <a:spcAft>
                <a:spcPct val="200000"/>
              </a:spcAft>
              <a:buClr>
                <a:schemeClr val="tx1"/>
              </a:buClr>
              <a:buFont typeface="Wingdings" pitchFamily="2" charset="2"/>
              <a:buAutoNum type="arabicPeriod"/>
            </a:pPr>
            <a:r>
              <a:rPr lang="zh-CN" altLang="en-US" sz="2000" dirty="0" smtClean="0">
                <a:effectLst/>
                <a:latin typeface="华文仿宋" pitchFamily="2" charset="-122"/>
                <a:ea typeface="华文仿宋" pitchFamily="2" charset="-122"/>
              </a:rPr>
              <a:t>有效地利用信息技术</a:t>
            </a:r>
            <a:r>
              <a:rPr lang="zh-CN" altLang="en-US" sz="2000" dirty="0" smtClean="0">
                <a:effectLst/>
                <a:latin typeface="华文仿宋" pitchFamily="2" charset="-122"/>
                <a:ea typeface="华文仿宋" pitchFamily="2" charset="-122"/>
              </a:rPr>
              <a:t>建成</a:t>
            </a:r>
            <a:r>
              <a:rPr lang="zh-CN" altLang="en-US" sz="2000" dirty="0" smtClean="0">
                <a:effectLst/>
                <a:latin typeface="华文仿宋" pitchFamily="2" charset="-122"/>
                <a:ea typeface="华文仿宋" pitchFamily="2" charset="-122"/>
              </a:rPr>
              <a:t>先进</a:t>
            </a:r>
            <a:r>
              <a:rPr lang="zh-CN" altLang="en-US" sz="2000" dirty="0" smtClean="0">
                <a:effectLst/>
                <a:latin typeface="华文仿宋" pitchFamily="2" charset="-122"/>
                <a:ea typeface="华文仿宋" pitchFamily="2" charset="-122"/>
              </a:rPr>
              <a:t>的“数字医院”</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Grp="1" noChangeArrowheads="1"/>
          </p:cNvSpPr>
          <p:nvPr/>
        </p:nvSpPr>
        <p:spPr bwMode="auto">
          <a:xfrm>
            <a:off x="4033838" y="7146925"/>
            <a:ext cx="2095500" cy="292100"/>
          </a:xfrm>
          <a:prstGeom prst="rect">
            <a:avLst/>
          </a:prstGeom>
          <a:noFill/>
          <a:ln>
            <a:miter lim="800000"/>
            <a:headEnd/>
            <a:tailEnd/>
          </a:ln>
        </p:spPr>
        <p:txBody>
          <a:bodyPr lIns="0" tIns="0" rIns="0" bIns="0" anchor="b"/>
          <a:lstStyle/>
          <a:p>
            <a:pPr algn="ctr" eaLnBrk="0" hangingPunct="0">
              <a:spcBef>
                <a:spcPct val="50000"/>
              </a:spcBef>
              <a:defRPr/>
            </a:pPr>
            <a:fld id="{E64835AB-2E18-4EB9-9A8C-F7BCF4A634D4}" type="slidenum">
              <a:rPr kumimoji="0" lang="zh-CN" altLang="en-US" b="0" i="0">
                <a:effectLst>
                  <a:outerShdw blurRad="38100" dist="38100" dir="2700000" algn="tl">
                    <a:srgbClr val="C0C0C0"/>
                  </a:outerShdw>
                </a:effectLst>
                <a:latin typeface="Arial" charset="0"/>
                <a:ea typeface="宋体" pitchFamily="2" charset="-122"/>
              </a:rPr>
              <a:pPr algn="ctr" eaLnBrk="0" hangingPunct="0">
                <a:spcBef>
                  <a:spcPct val="50000"/>
                </a:spcBef>
                <a:defRPr/>
              </a:pPr>
              <a:t>8</a:t>
            </a:fld>
            <a:endParaRPr kumimoji="0" lang="en-US" altLang="zh-CN" b="0" i="0" dirty="0">
              <a:effectLst>
                <a:outerShdw blurRad="38100" dist="38100" dir="2700000" algn="tl">
                  <a:srgbClr val="C0C0C0"/>
                </a:outerShdw>
              </a:effectLst>
              <a:latin typeface="Arial" charset="0"/>
              <a:ea typeface="宋体" pitchFamily="2" charset="-122"/>
            </a:endParaRPr>
          </a:p>
        </p:txBody>
      </p:sp>
      <p:sp>
        <p:nvSpPr>
          <p:cNvPr id="27650" name="Rectangle 3"/>
          <p:cNvSpPr>
            <a:spLocks noGrp="1" noChangeArrowheads="1"/>
          </p:cNvSpPr>
          <p:nvPr>
            <p:ph type="title" idx="4294967295"/>
          </p:nvPr>
        </p:nvSpPr>
        <p:spPr>
          <a:xfrm>
            <a:off x="760413" y="381000"/>
            <a:ext cx="8778875" cy="882650"/>
          </a:xfrm>
        </p:spPr>
        <p:txBody>
          <a:bodyPr/>
          <a:lstStyle/>
          <a:p>
            <a:r>
              <a:rPr lang="zh-CN" altLang="en-US" sz="2800" b="1" smtClean="0">
                <a:latin typeface="华文仿宋" pitchFamily="2" charset="-122"/>
                <a:ea typeface="华文仿宋" pitchFamily="2" charset="-122"/>
              </a:rPr>
              <a:t>中国的医疗管理者期待在信息化建设上实现</a:t>
            </a:r>
            <a:r>
              <a:rPr lang="en-US" altLang="zh-CN" sz="2800" b="1" smtClean="0">
                <a:latin typeface="华文仿宋" pitchFamily="2" charset="-122"/>
                <a:ea typeface="华文仿宋" pitchFamily="2" charset="-122"/>
              </a:rPr>
              <a:t>“</a:t>
            </a:r>
            <a:r>
              <a:rPr lang="zh-CN" altLang="en-US" sz="2800" b="1" smtClean="0">
                <a:latin typeface="华文仿宋" pitchFamily="2" charset="-122"/>
                <a:ea typeface="华文仿宋" pitchFamily="2" charset="-122"/>
              </a:rPr>
              <a:t>跨越式”的发展并超越其他国家的水平</a:t>
            </a:r>
            <a:endParaRPr lang="en-US" altLang="zh-CN" sz="2800" smtClean="0">
              <a:latin typeface="华文仿宋" pitchFamily="2" charset="-122"/>
              <a:ea typeface="华文仿宋" pitchFamily="2" charset="-122"/>
            </a:endParaRPr>
          </a:p>
        </p:txBody>
      </p:sp>
      <p:sp>
        <p:nvSpPr>
          <p:cNvPr id="27651" name="Rectangle 4"/>
          <p:cNvSpPr>
            <a:spLocks noGrp="1" noChangeArrowheads="1"/>
          </p:cNvSpPr>
          <p:nvPr>
            <p:ph type="body" idx="4294967295"/>
          </p:nvPr>
        </p:nvSpPr>
        <p:spPr>
          <a:xfrm>
            <a:off x="808038" y="1296988"/>
            <a:ext cx="8518525" cy="5748337"/>
          </a:xfrm>
          <a:noFill/>
        </p:spPr>
        <p:txBody>
          <a:bodyPr/>
          <a:lstStyle/>
          <a:p>
            <a:pPr>
              <a:spcBef>
                <a:spcPct val="0"/>
              </a:spcBef>
              <a:spcAft>
                <a:spcPct val="100000"/>
              </a:spcAft>
            </a:pPr>
            <a:r>
              <a:rPr lang="zh-CN" altLang="en-US" sz="2000" smtClean="0">
                <a:effectLst/>
                <a:latin typeface="华文仿宋" pitchFamily="2" charset="-122"/>
                <a:ea typeface="华文仿宋" pitchFamily="2" charset="-122"/>
              </a:rPr>
              <a:t>中国的医院和卫生局正在思考下一步更成功开展医疗卫生信息化的计划</a:t>
            </a:r>
            <a:endParaRPr lang="en-US" altLang="zh-CN" sz="2000" smtClean="0">
              <a:effectLst/>
              <a:latin typeface="华文仿宋" pitchFamily="2" charset="-122"/>
              <a:ea typeface="华文仿宋" pitchFamily="2" charset="-122"/>
            </a:endParaRPr>
          </a:p>
          <a:p>
            <a:r>
              <a:rPr lang="zh-CN" altLang="en-US" sz="2000" smtClean="0">
                <a:effectLst/>
                <a:latin typeface="华文仿宋" pitchFamily="2" charset="-122"/>
                <a:ea typeface="华文仿宋" pitchFamily="2" charset="-122"/>
              </a:rPr>
              <a:t>他们认识到中国要成功实现医疗信息化建设的目标需要做到以下几点：</a:t>
            </a:r>
            <a:endParaRPr lang="en-US" altLang="zh-CN" sz="2000" smtClean="0">
              <a:effectLst/>
              <a:latin typeface="华文仿宋" pitchFamily="2" charset="-122"/>
              <a:ea typeface="华文仿宋" pitchFamily="2" charset="-122"/>
            </a:endParaRPr>
          </a:p>
          <a:p>
            <a:pPr lvl="1">
              <a:spcBef>
                <a:spcPct val="100000"/>
              </a:spcBef>
            </a:pPr>
            <a:r>
              <a:rPr lang="zh-CN" altLang="en-US" sz="2000" smtClean="0">
                <a:effectLst/>
                <a:latin typeface="华文仿宋" pitchFamily="2" charset="-122"/>
                <a:ea typeface="华文仿宋" pitchFamily="2" charset="-122"/>
              </a:rPr>
              <a:t>迅速地学习全球经验</a:t>
            </a:r>
          </a:p>
          <a:p>
            <a:pPr lvl="1">
              <a:spcBef>
                <a:spcPct val="100000"/>
              </a:spcBef>
            </a:pPr>
            <a:r>
              <a:rPr lang="zh-CN" altLang="en-US" sz="2000" smtClean="0">
                <a:effectLst/>
                <a:latin typeface="华文仿宋" pitchFamily="2" charset="-122"/>
                <a:ea typeface="华文仿宋" pitchFamily="2" charset="-122"/>
              </a:rPr>
              <a:t>克服变革的阻力</a:t>
            </a:r>
          </a:p>
          <a:p>
            <a:pPr lvl="1">
              <a:spcBef>
                <a:spcPct val="100000"/>
              </a:spcBef>
            </a:pPr>
            <a:r>
              <a:rPr lang="zh-CN" altLang="en-US" sz="2000" smtClean="0">
                <a:effectLst/>
                <a:latin typeface="华文仿宋" pitchFamily="2" charset="-122"/>
                <a:ea typeface="华文仿宋" pitchFamily="2" charset="-122"/>
              </a:rPr>
              <a:t>知道如何驾驭变革</a:t>
            </a:r>
          </a:p>
          <a:p>
            <a:pPr lvl="1">
              <a:spcBef>
                <a:spcPct val="100000"/>
              </a:spcBef>
            </a:pPr>
            <a:r>
              <a:rPr lang="zh-CN" altLang="en-US" sz="2000" smtClean="0">
                <a:effectLst/>
                <a:latin typeface="华文仿宋" pitchFamily="2" charset="-122"/>
                <a:ea typeface="华文仿宋" pitchFamily="2" charset="-122"/>
              </a:rPr>
              <a:t>多走已在其他国家证明是成功的道路，少犯其他国家已犯过而中国仍然在犯的错误</a:t>
            </a:r>
          </a:p>
          <a:p>
            <a:pPr lvl="1">
              <a:spcBef>
                <a:spcPct val="100000"/>
              </a:spcBef>
            </a:pPr>
            <a:r>
              <a:rPr lang="zh-CN" altLang="en-US" sz="2000" smtClean="0">
                <a:effectLst/>
                <a:latin typeface="华文仿宋" pitchFamily="2" charset="-122"/>
                <a:ea typeface="华文仿宋" pitchFamily="2" charset="-122"/>
              </a:rPr>
              <a:t>快速地加强必要的专业能力的积累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txBox="1">
            <a:spLocks noGrp="1" noChangeArrowheads="1"/>
          </p:cNvSpPr>
          <p:nvPr/>
        </p:nvSpPr>
        <p:spPr bwMode="auto">
          <a:xfrm>
            <a:off x="4011613" y="7146925"/>
            <a:ext cx="2095500" cy="292100"/>
          </a:xfrm>
          <a:prstGeom prst="rect">
            <a:avLst/>
          </a:prstGeom>
          <a:noFill/>
          <a:ln>
            <a:miter lim="800000"/>
            <a:headEnd/>
            <a:tailEnd/>
          </a:ln>
        </p:spPr>
        <p:txBody>
          <a:bodyPr lIns="0" tIns="0" rIns="0" bIns="0" anchor="b"/>
          <a:lstStyle/>
          <a:p>
            <a:pPr algn="ctr" defTabSz="1019175" eaLnBrk="0" hangingPunct="0">
              <a:spcBef>
                <a:spcPct val="50000"/>
              </a:spcBef>
              <a:defRPr/>
            </a:pPr>
            <a:fld id="{430BF3AD-7E73-401C-AB22-DDDC0E09CF9B}" type="slidenum">
              <a:rPr kumimoji="0" lang="zh-CN" altLang="en-US" b="0" i="0">
                <a:effectLst>
                  <a:outerShdw blurRad="38100" dist="38100" dir="2700000" algn="tl">
                    <a:srgbClr val="C0C0C0"/>
                  </a:outerShdw>
                </a:effectLst>
                <a:latin typeface="Arial" charset="0"/>
                <a:ea typeface="宋体" pitchFamily="2" charset="-122"/>
              </a:rPr>
              <a:pPr algn="ctr" defTabSz="1019175" eaLnBrk="0" hangingPunct="0">
                <a:spcBef>
                  <a:spcPct val="50000"/>
                </a:spcBef>
                <a:defRPr/>
              </a:pPr>
              <a:t>9</a:t>
            </a:fld>
            <a:endParaRPr kumimoji="0" lang="en-US" altLang="zh-CN" b="0" i="0">
              <a:effectLst>
                <a:outerShdw blurRad="38100" dist="38100" dir="2700000" algn="tl">
                  <a:srgbClr val="C0C0C0"/>
                </a:outerShdw>
              </a:effectLst>
              <a:latin typeface="Arial" charset="0"/>
              <a:ea typeface="宋体" pitchFamily="2" charset="-122"/>
            </a:endParaRPr>
          </a:p>
        </p:txBody>
      </p:sp>
      <p:sp>
        <p:nvSpPr>
          <p:cNvPr id="29698" name="Rectangle 2"/>
          <p:cNvSpPr>
            <a:spLocks noGrp="1" noChangeArrowheads="1"/>
          </p:cNvSpPr>
          <p:nvPr>
            <p:ph type="title" idx="4294967295"/>
          </p:nvPr>
        </p:nvSpPr>
        <p:spPr/>
        <p:txBody>
          <a:bodyPr/>
          <a:lstStyle/>
          <a:p>
            <a:r>
              <a:rPr lang="zh-CN" altLang="en-US" sz="2800" b="1" smtClean="0">
                <a:ea typeface="华文仿宋" pitchFamily="2" charset="-122"/>
              </a:rPr>
              <a:t>德睿医疗咨询为中国提供所需的新技能</a:t>
            </a:r>
            <a:endParaRPr lang="en-US" altLang="zh-CN" sz="2800" smtClean="0">
              <a:ea typeface="华文仿宋" pitchFamily="2" charset="-122"/>
            </a:endParaRPr>
          </a:p>
        </p:txBody>
      </p:sp>
      <p:sp>
        <p:nvSpPr>
          <p:cNvPr id="29699" name="Rectangle 3"/>
          <p:cNvSpPr>
            <a:spLocks noGrp="1" noChangeArrowheads="1"/>
          </p:cNvSpPr>
          <p:nvPr>
            <p:ph type="body" idx="4294967295"/>
          </p:nvPr>
        </p:nvSpPr>
        <p:spPr>
          <a:noFill/>
        </p:spPr>
        <p:txBody>
          <a:bodyPr/>
          <a:lstStyle/>
          <a:p>
            <a:pPr>
              <a:spcBef>
                <a:spcPct val="0"/>
              </a:spcBef>
              <a:spcAft>
                <a:spcPct val="250000"/>
              </a:spcAft>
              <a:buFont typeface="Wingdings" pitchFamily="2" charset="2"/>
              <a:buNone/>
            </a:pPr>
            <a:r>
              <a:rPr lang="en-US" altLang="zh-CN" sz="2000" dirty="0" smtClean="0">
                <a:effectLst/>
                <a:latin typeface="华文仿宋" pitchFamily="2" charset="-122"/>
                <a:ea typeface="华文仿宋" pitchFamily="2" charset="-122"/>
              </a:rPr>
              <a:t>1.	</a:t>
            </a:r>
            <a:r>
              <a:rPr lang="zh-CN" altLang="en-US" sz="2000" dirty="0" smtClean="0">
                <a:effectLst/>
                <a:latin typeface="华文仿宋" pitchFamily="2" charset="-122"/>
                <a:ea typeface="华文仿宋" pitchFamily="2" charset="-122"/>
              </a:rPr>
              <a:t>医院运营改进、工作流程改进和变革管理</a:t>
            </a:r>
          </a:p>
          <a:p>
            <a:pPr>
              <a:spcBef>
                <a:spcPct val="0"/>
              </a:spcBef>
              <a:spcAft>
                <a:spcPct val="250000"/>
              </a:spcAft>
              <a:buFont typeface="Wingdings" pitchFamily="2" charset="2"/>
              <a:buNone/>
            </a:pPr>
            <a:r>
              <a:rPr lang="en-US" altLang="ko-KR" sz="2000" dirty="0" smtClean="0">
                <a:effectLst/>
                <a:latin typeface="华文仿宋" pitchFamily="2" charset="-122"/>
                <a:ea typeface="华文仿宋" pitchFamily="2" charset="-122"/>
              </a:rPr>
              <a:t>2.	</a:t>
            </a:r>
            <a:r>
              <a:rPr lang="zh-CN" altLang="en-US" sz="2000" dirty="0" smtClean="0">
                <a:effectLst/>
                <a:latin typeface="华文仿宋" pitchFamily="2" charset="-122"/>
                <a:ea typeface="华文仿宋" pitchFamily="2" charset="-122"/>
              </a:rPr>
              <a:t>信息化项目改进、问题解决、战略咨询及</a:t>
            </a:r>
            <a:r>
              <a:rPr lang="zh-CN" altLang="en-US" sz="2000" dirty="0" smtClean="0">
                <a:effectLst/>
                <a:latin typeface="华文仿宋" pitchFamily="2" charset="-122"/>
                <a:ea typeface="华文仿宋" pitchFamily="2" charset="-122"/>
              </a:rPr>
              <a:t>规划制定</a:t>
            </a:r>
            <a:endParaRPr lang="en-US" altLang="zh-CN" sz="2000" dirty="0" smtClean="0">
              <a:effectLst/>
              <a:latin typeface="华文仿宋" pitchFamily="2" charset="-122"/>
              <a:ea typeface="华文仿宋" pitchFamily="2" charset="-122"/>
            </a:endParaRPr>
          </a:p>
          <a:p>
            <a:pPr>
              <a:spcBef>
                <a:spcPct val="0"/>
              </a:spcBef>
              <a:spcAft>
                <a:spcPct val="250000"/>
              </a:spcAft>
              <a:buFont typeface="Wingdings" pitchFamily="2" charset="2"/>
              <a:buNone/>
            </a:pPr>
            <a:r>
              <a:rPr lang="en-US" altLang="zh-CN" sz="2000" dirty="0" smtClean="0">
                <a:effectLst/>
                <a:latin typeface="华文仿宋" pitchFamily="2" charset="-122"/>
                <a:ea typeface="华文仿宋" pitchFamily="2" charset="-122"/>
              </a:rPr>
              <a:t>3.	</a:t>
            </a:r>
            <a:r>
              <a:rPr lang="zh-CN" altLang="en-US" sz="2000" dirty="0" smtClean="0">
                <a:effectLst/>
                <a:latin typeface="华文仿宋" pitchFamily="2" charset="-122"/>
                <a:ea typeface="华文仿宋" pitchFamily="2" charset="-122"/>
              </a:rPr>
              <a:t>用户</a:t>
            </a:r>
            <a:r>
              <a:rPr lang="zh-CN" altLang="en-US" sz="2000" dirty="0" smtClean="0">
                <a:effectLst/>
                <a:latin typeface="华文仿宋" pitchFamily="2" charset="-122"/>
                <a:ea typeface="华文仿宋" pitchFamily="2" charset="-122"/>
              </a:rPr>
              <a:t>更好地参与</a:t>
            </a:r>
            <a:r>
              <a:rPr lang="zh-CN" altLang="en-US" sz="2000" dirty="0" smtClean="0">
                <a:effectLst/>
                <a:latin typeface="华文仿宋" pitchFamily="2" charset="-122"/>
                <a:ea typeface="华文仿宋" pitchFamily="2" charset="-122"/>
              </a:rPr>
              <a:t>购买信息化系统的新方法</a:t>
            </a:r>
          </a:p>
          <a:p>
            <a:pPr>
              <a:spcBef>
                <a:spcPct val="0"/>
              </a:spcBef>
              <a:spcAft>
                <a:spcPct val="250000"/>
              </a:spcAft>
              <a:buFont typeface="Wingdings" pitchFamily="2" charset="2"/>
              <a:buNone/>
            </a:pPr>
            <a:r>
              <a:rPr lang="en-US" altLang="ko-KR" sz="2000" dirty="0" smtClean="0">
                <a:effectLst/>
                <a:latin typeface="华文仿宋" pitchFamily="2" charset="-122"/>
                <a:ea typeface="华文仿宋" pitchFamily="2" charset="-122"/>
              </a:rPr>
              <a:t>4.	</a:t>
            </a:r>
            <a:r>
              <a:rPr lang="zh-CN" altLang="en-US" sz="2000" dirty="0" smtClean="0">
                <a:effectLst/>
                <a:latin typeface="华文仿宋" pitchFamily="2" charset="-122"/>
                <a:ea typeface="华文仿宋" pitchFamily="2" charset="-122"/>
              </a:rPr>
              <a:t>实施信息化系统的新方法</a:t>
            </a:r>
            <a:r>
              <a:rPr lang="en-US" altLang="ko-KR" sz="2000" dirty="0" smtClean="0">
                <a:effectLst/>
                <a:latin typeface="华文仿宋" pitchFamily="2" charset="-122"/>
                <a:ea typeface="华文仿宋" pitchFamily="2" charset="-122"/>
              </a:rPr>
              <a:t> </a:t>
            </a:r>
            <a:endParaRPr lang="en-US" altLang="zh-CN" sz="2000" dirty="0" smtClean="0">
              <a:effectLst/>
              <a:latin typeface="华文仿宋" pitchFamily="2" charset="-122"/>
              <a:ea typeface="华文仿宋"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renfest Small">
  <a:themeElements>
    <a:clrScheme name="Dorenfest Small 10">
      <a:dk1>
        <a:srgbClr val="000000"/>
      </a:dk1>
      <a:lt1>
        <a:srgbClr val="FFFFFF"/>
      </a:lt1>
      <a:dk2>
        <a:srgbClr val="000000"/>
      </a:dk2>
      <a:lt2>
        <a:srgbClr val="B2B2B2"/>
      </a:lt2>
      <a:accent1>
        <a:srgbClr val="4F4B40"/>
      </a:accent1>
      <a:accent2>
        <a:srgbClr val="A29B96"/>
      </a:accent2>
      <a:accent3>
        <a:srgbClr val="FFFFFF"/>
      </a:accent3>
      <a:accent4>
        <a:srgbClr val="000000"/>
      </a:accent4>
      <a:accent5>
        <a:srgbClr val="B2B1AF"/>
      </a:accent5>
      <a:accent6>
        <a:srgbClr val="928C87"/>
      </a:accent6>
      <a:hlink>
        <a:srgbClr val="A7B2C0"/>
      </a:hlink>
      <a:folHlink>
        <a:srgbClr val="F9F1D7"/>
      </a:folHlink>
    </a:clrScheme>
    <a:fontScheme name="Dorenfest Sma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kumimoji="1" lang="en-US" sz="800" b="0" i="1"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kumimoji="1" lang="en-US" sz="800" b="0" i="1"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orenfest Small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Dorenfest Small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Dorenfest Sm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renfest Small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Dorenfest Small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Dorenfest Small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Dorenfest Small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Dorenfest Small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
      <a:clrScheme name="Dorenfest Small 9">
        <a:dk1>
          <a:srgbClr val="000000"/>
        </a:dk1>
        <a:lt1>
          <a:srgbClr val="FFFFFF"/>
        </a:lt1>
        <a:dk2>
          <a:srgbClr val="000000"/>
        </a:dk2>
        <a:lt2>
          <a:srgbClr val="1C6D9A"/>
        </a:lt2>
        <a:accent1>
          <a:srgbClr val="99FFCC"/>
        </a:accent1>
        <a:accent2>
          <a:srgbClr val="01B0FF"/>
        </a:accent2>
        <a:accent3>
          <a:srgbClr val="FFFFFF"/>
        </a:accent3>
        <a:accent4>
          <a:srgbClr val="000000"/>
        </a:accent4>
        <a:accent5>
          <a:srgbClr val="CAFFE2"/>
        </a:accent5>
        <a:accent6>
          <a:srgbClr val="019FE7"/>
        </a:accent6>
        <a:hlink>
          <a:srgbClr val="6666FF"/>
        </a:hlink>
        <a:folHlink>
          <a:srgbClr val="CB9661"/>
        </a:folHlink>
      </a:clrScheme>
      <a:clrMap bg1="lt1" tx1="dk1" bg2="lt2" tx2="dk2" accent1="accent1" accent2="accent2" accent3="accent3" accent4="accent4" accent5="accent5" accent6="accent6" hlink="hlink" folHlink="folHlink"/>
    </a:extraClrScheme>
    <a:extraClrScheme>
      <a:clrScheme name="Dorenfest Small 10">
        <a:dk1>
          <a:srgbClr val="000000"/>
        </a:dk1>
        <a:lt1>
          <a:srgbClr val="FFFFFF"/>
        </a:lt1>
        <a:dk2>
          <a:srgbClr val="000000"/>
        </a:dk2>
        <a:lt2>
          <a:srgbClr val="B2B2B2"/>
        </a:lt2>
        <a:accent1>
          <a:srgbClr val="4F4B40"/>
        </a:accent1>
        <a:accent2>
          <a:srgbClr val="A29B96"/>
        </a:accent2>
        <a:accent3>
          <a:srgbClr val="FFFFFF"/>
        </a:accent3>
        <a:accent4>
          <a:srgbClr val="000000"/>
        </a:accent4>
        <a:accent5>
          <a:srgbClr val="B2B1AF"/>
        </a:accent5>
        <a:accent6>
          <a:srgbClr val="928C87"/>
        </a:accent6>
        <a:hlink>
          <a:srgbClr val="A7B2C0"/>
        </a:hlink>
        <a:folHlink>
          <a:srgbClr val="F9F1D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Beautiful Mauve</Template>
  <TotalTime>30117</TotalTime>
  <Words>3250</Words>
  <Application>Microsoft Office PowerPoint</Application>
  <PresentationFormat>自定义</PresentationFormat>
  <Paragraphs>494</Paragraphs>
  <Slides>50</Slides>
  <Notes>27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53" baseType="lpstr">
      <vt:lpstr>Dorenfest Small</vt:lpstr>
      <vt:lpstr>Document</vt:lpstr>
      <vt:lpstr>图表</vt:lpstr>
      <vt:lpstr>上海市闵行区卫生局</vt:lpstr>
      <vt:lpstr>演讲提纲</vt:lpstr>
      <vt:lpstr>德睿医疗咨询 </vt:lpstr>
      <vt:lpstr>德睿的部分国外医院客户</vt:lpstr>
      <vt:lpstr>德睿的部分国外厂商客户</vt:lpstr>
      <vt:lpstr>德睿医疗咨询在2005和2006年对中国医疗行业的调查研究</vt:lpstr>
      <vt:lpstr>德睿医疗咨询心目中的样板医院</vt:lpstr>
      <vt:lpstr>中国的医疗管理者期待在信息化建设上实现“跨越式”的发展并超越其他国家的水平</vt:lpstr>
      <vt:lpstr>德睿医疗咨询为中国提供所需的新技能</vt:lpstr>
      <vt:lpstr>德睿中国业务客户列举</vt:lpstr>
      <vt:lpstr>上海市闵行区卫生局</vt:lpstr>
      <vt:lpstr>多年以来人们不断寻找改进医疗卫生服务的机会</vt:lpstr>
      <vt:lpstr>美国医院从60年代开始使用信息技术，发展到电子病历一共经历了4代信息系统</vt:lpstr>
      <vt:lpstr>但是美国医院系统实施的变革管理效果不好，导致了在原有的低效率工作上又叠加了多余的工作步骤</vt:lpstr>
      <vt:lpstr>美国医院刚开始开展信息化的情况</vt:lpstr>
      <vt:lpstr>上世纪70年代末和80年代</vt:lpstr>
      <vt:lpstr>上世纪90年代和2000年以后</vt:lpstr>
      <vt:lpstr>其他国家医疗信息化的发展</vt:lpstr>
      <vt:lpstr>起步晚的成功者从早期的信息技术使用者处学到了加快进程的经验</vt:lpstr>
      <vt:lpstr>上海市闵行区卫生局</vt:lpstr>
      <vt:lpstr>美国的区域卫生信息化最早开始于九十年代初，称为社区卫生信息网（CHIN）</vt:lpstr>
      <vt:lpstr>总结美国区域卫生信息化的演变</vt:lpstr>
      <vt:lpstr>综合医疗卫生服务系统的愿景</vt:lpstr>
      <vt:lpstr>RHIO（Regional Health Information Organization)在2000年后开始出现</vt:lpstr>
      <vt:lpstr>HIE（Health Information Exchange）是适应美国医疗改革出现的RHIO的一个新名字</vt:lpstr>
      <vt:lpstr>实现宏大的愿景需要详细的计划作为支撑</vt:lpstr>
      <vt:lpstr>上海市闵行区卫生局</vt:lpstr>
      <vt:lpstr>中国医疗信息化的发展</vt:lpstr>
      <vt:lpstr>促使未来中国医疗信息化投入快速增长的因素</vt:lpstr>
      <vt:lpstr>促使未来中国医疗信息化投入快速增长的因素（继续）</vt:lpstr>
      <vt:lpstr>促使未来中国医疗信息化投入快速增长的因素（继续）</vt:lpstr>
      <vt:lpstr>医疗信息化是中国医改的“八柱”之一</vt:lpstr>
      <vt:lpstr>幻灯片 33</vt:lpstr>
      <vt:lpstr>阻碍中国医疗信息化获得成功的关键因素有哪些？</vt:lpstr>
      <vt:lpstr>阻碍中国医疗信息化获得成功的关键因素有哪些？（继续）</vt:lpstr>
      <vt:lpstr>目前一个典型的大型综合医院的应用系统环境</vt:lpstr>
      <vt:lpstr>软件市场竞争环境</vt:lpstr>
      <vt:lpstr>中国医疗IT市场未来发展和机遇所在的主要领域</vt:lpstr>
      <vt:lpstr>目前中国医院信息化的投资结构和世界其他国家相比存在差异</vt:lpstr>
      <vt:lpstr>上海市闵行区卫生局</vt:lpstr>
      <vt:lpstr>中国区域卫生信息化的发展</vt:lpstr>
      <vt:lpstr>中国区域卫生信息化概览</vt:lpstr>
      <vt:lpstr>中国区域卫生信息化概览（继续）</vt:lpstr>
      <vt:lpstr>中国区域卫生信息化概览（继续）</vt:lpstr>
      <vt:lpstr>中国区域卫生信息化市场概览（继续）</vt:lpstr>
      <vt:lpstr>中国区域卫生信息化市场概览（继续）</vt:lpstr>
      <vt:lpstr>上海市闵行区卫生局</vt:lpstr>
      <vt:lpstr>美国和中国医院信息化各方面的宏观比较</vt:lpstr>
      <vt:lpstr>在目前中国的医疗环境中取得更大的信息化的成功</vt:lpstr>
      <vt:lpstr> </vt:lpstr>
    </vt:vector>
  </TitlesOfParts>
  <Company>Dorenfest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1999 CHIM EXHIBITOR MARKETPLACE</dc:title>
  <dc:creator>Sandy</dc:creator>
  <cp:lastModifiedBy>Xiao Liu</cp:lastModifiedBy>
  <cp:revision>1077</cp:revision>
  <cp:lastPrinted>2011-10-24T23:17:38Z</cp:lastPrinted>
  <dcterms:created xsi:type="dcterms:W3CDTF">1999-02-15T15:45:35Z</dcterms:created>
  <dcterms:modified xsi:type="dcterms:W3CDTF">2012-02-09T03:46:39Z</dcterms:modified>
</cp:coreProperties>
</file>